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449" r:id="rId2"/>
    <p:sldId id="453" r:id="rId3"/>
    <p:sldId id="443" r:id="rId4"/>
    <p:sldId id="478" r:id="rId5"/>
    <p:sldId id="372" r:id="rId6"/>
    <p:sldId id="480" r:id="rId7"/>
    <p:sldId id="455" r:id="rId8"/>
    <p:sldId id="457" r:id="rId9"/>
    <p:sldId id="456" r:id="rId10"/>
    <p:sldId id="454" r:id="rId11"/>
    <p:sldId id="495" r:id="rId12"/>
    <p:sldId id="408" r:id="rId13"/>
    <p:sldId id="459" r:id="rId14"/>
    <p:sldId id="486" r:id="rId15"/>
    <p:sldId id="487" r:id="rId16"/>
    <p:sldId id="460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89" r:id="rId27"/>
    <p:sldId id="490" r:id="rId28"/>
    <p:sldId id="491" r:id="rId29"/>
    <p:sldId id="492" r:id="rId30"/>
    <p:sldId id="493" r:id="rId31"/>
    <p:sldId id="423" r:id="rId32"/>
    <p:sldId id="424" r:id="rId33"/>
    <p:sldId id="428" r:id="rId34"/>
    <p:sldId id="431" r:id="rId35"/>
    <p:sldId id="483" r:id="rId36"/>
    <p:sldId id="482" r:id="rId37"/>
    <p:sldId id="425" r:id="rId38"/>
    <p:sldId id="461" r:id="rId39"/>
    <p:sldId id="462" r:id="rId40"/>
    <p:sldId id="463" r:id="rId41"/>
    <p:sldId id="466" r:id="rId42"/>
    <p:sldId id="465" r:id="rId43"/>
    <p:sldId id="467" r:id="rId44"/>
    <p:sldId id="468" r:id="rId45"/>
    <p:sldId id="469" r:id="rId46"/>
    <p:sldId id="470" r:id="rId47"/>
    <p:sldId id="471" r:id="rId48"/>
    <p:sldId id="429" r:id="rId49"/>
    <p:sldId id="472" r:id="rId50"/>
    <p:sldId id="426" r:id="rId51"/>
    <p:sldId id="427" r:id="rId52"/>
    <p:sldId id="481" r:id="rId53"/>
    <p:sldId id="473" r:id="rId54"/>
    <p:sldId id="475" r:id="rId55"/>
    <p:sldId id="494" r:id="rId56"/>
    <p:sldId id="485" r:id="rId57"/>
    <p:sldId id="484" r:id="rId58"/>
    <p:sldId id="43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3"/>
    <p:restoredTop sz="94359"/>
  </p:normalViewPr>
  <p:slideViewPr>
    <p:cSldViewPr snapToGrid="0">
      <p:cViewPr varScale="1">
        <p:scale>
          <a:sx n="117" d="100"/>
          <a:sy n="117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6:07:19.6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12.0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27.7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27.7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27.7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27.7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49.2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9:04.4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6:07:21.9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21:30.4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38:29.3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38:30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38:32.1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38:34.1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6:07:28.8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6:07:30.9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5:56:03.72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5:56:07.0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05.3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07.1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06:18:10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9D0DB-5055-C442-8B0E-8C162A02A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7402.3742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5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customXml" Target="../ink/ink15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customXml" Target="../ink/ink13.xml"/><Relationship Id="rId4" Type="http://schemas.openxmlformats.org/officeDocument/2006/relationships/customXml" Target="../ink/ink12.xml"/><Relationship Id="rId9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5.png"/><Relationship Id="rId7" Type="http://schemas.openxmlformats.org/officeDocument/2006/relationships/customXml" Target="../ink/ink20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9.xml"/><Relationship Id="rId10" Type="http://schemas.openxmlformats.org/officeDocument/2006/relationships/customXml" Target="../ink/ink22.xml"/><Relationship Id="rId4" Type="http://schemas.openxmlformats.org/officeDocument/2006/relationships/customXml" Target="../ink/ink18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customXml" Target="../ink/ink25.xml"/><Relationship Id="rId4" Type="http://schemas.openxmlformats.org/officeDocument/2006/relationships/customXml" Target="../ink/ink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_xk71YopsA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3367-345A-D35B-3E9C-F7345A35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90" y="1884556"/>
            <a:ext cx="8396869" cy="19403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/>
              <a:t>Isocontour Demo with ParaView</a:t>
            </a:r>
          </a:p>
        </p:txBody>
      </p:sp>
    </p:spTree>
    <p:extLst>
      <p:ext uri="{BB962C8B-B14F-4D97-AF65-F5344CB8AC3E}">
        <p14:creationId xmlns:p14="http://schemas.microsoft.com/office/powerpoint/2010/main" val="343334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2B9F-8FCF-7919-D360-AEDA0F70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A67-EB40-DE2E-D9D5-030CA208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 also Known As ‘Level Set’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F659-3318-7F42-7DE8-3A74CB42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2804988"/>
          </a:xfrm>
        </p:spPr>
        <p:txBody>
          <a:bodyPr>
            <a:normAutofit/>
          </a:bodyPr>
          <a:lstStyle/>
          <a:p>
            <a:r>
              <a:rPr lang="en-US" dirty="0"/>
              <a:t>Suppose that F : </a:t>
            </a:r>
            <a:r>
              <a:rPr lang="en-US" dirty="0" err="1"/>
              <a:t>R</a:t>
            </a:r>
            <a:r>
              <a:rPr lang="en-US" baseline="30000" dirty="0" err="1"/>
              <a:t>n</a:t>
            </a:r>
            <a:r>
              <a:rPr lang="en-US" dirty="0" err="1"/>
              <a:t>→R</a:t>
            </a:r>
            <a:r>
              <a:rPr lang="en-US" dirty="0"/>
              <a:t> is a function and </a:t>
            </a:r>
            <a:r>
              <a:rPr lang="en-US" i="1" dirty="0"/>
              <a:t>C</a:t>
            </a:r>
            <a:r>
              <a:rPr lang="en-US" dirty="0"/>
              <a:t> is in the range of F. A </a:t>
            </a:r>
            <a:r>
              <a:rPr lang="en-US" b="1" dirty="0"/>
              <a:t>level set</a:t>
            </a:r>
            <a:r>
              <a:rPr lang="en-US" dirty="0"/>
              <a:t> corresponding to an output </a:t>
            </a:r>
            <a:r>
              <a:rPr lang="en-US" i="1" dirty="0"/>
              <a:t>C</a:t>
            </a:r>
            <a:r>
              <a:rPr lang="en-US" dirty="0"/>
              <a:t> is a set of all points </a:t>
            </a:r>
            <a:r>
              <a:rPr lang="en-US" b="1" dirty="0"/>
              <a:t>x</a:t>
            </a:r>
            <a:r>
              <a:rPr lang="en-US" dirty="0"/>
              <a:t> in the domain of F with the property that F(</a:t>
            </a:r>
            <a:r>
              <a:rPr lang="en-US" b="1" dirty="0"/>
              <a:t>x</a:t>
            </a:r>
            <a:r>
              <a:rPr lang="en-US" dirty="0"/>
              <a:t>)=C</a:t>
            </a:r>
          </a:p>
          <a:p>
            <a:r>
              <a:rPr lang="en-US" dirty="0"/>
              <a:t>In other words, all the points in the level set are assigned the same value, </a:t>
            </a:r>
            <a:r>
              <a:rPr lang="en-US" i="1" dirty="0"/>
              <a:t>C</a:t>
            </a:r>
            <a:r>
              <a:rPr lang="en-US" dirty="0"/>
              <a:t>, by the function F, and any point in the domain of F with output </a:t>
            </a:r>
            <a:r>
              <a:rPr lang="en-US" i="1" dirty="0"/>
              <a:t>C</a:t>
            </a:r>
            <a:r>
              <a:rPr lang="en-US" dirty="0"/>
              <a:t> is in that level 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FF76A-259D-8A60-5DFB-639B9EF3F53C}"/>
              </a:ext>
            </a:extLst>
          </p:cNvPr>
          <p:cNvSpPr txBox="1"/>
          <p:nvPr/>
        </p:nvSpPr>
        <p:spPr>
          <a:xfrm>
            <a:off x="5609069" y="6581001"/>
            <a:ext cx="6350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https://ximera.osu.edu/mooculus/calculus3/functionsOfSeveralVariables/digInLevelSets, </a:t>
            </a:r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C4DF3C7-EAE3-4980-256D-D4889325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16" y="3522478"/>
            <a:ext cx="4925913" cy="29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9D79-0224-7FC0-0A3A-49ED4835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2331-40E5-1385-9FEF-89F7BD4F8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6640286" cy="4979931"/>
          </a:xfrm>
        </p:spPr>
        <p:txBody>
          <a:bodyPr/>
          <a:lstStyle/>
          <a:p>
            <a:r>
              <a:rPr lang="en-US" dirty="0"/>
              <a:t>Data is sampled from a continuous domain </a:t>
            </a:r>
          </a:p>
          <a:p>
            <a:r>
              <a:rPr lang="en-US" dirty="0"/>
              <a:t>Discrete sampled domain is represented as a grid/mesh</a:t>
            </a:r>
          </a:p>
          <a:p>
            <a:pPr lvl="1"/>
            <a:r>
              <a:rPr lang="en-US" dirty="0"/>
              <a:t>Triangular mesh, cube mesh etc.</a:t>
            </a:r>
          </a:p>
          <a:p>
            <a:r>
              <a:rPr lang="en-US" dirty="0"/>
              <a:t>The function value (scalar value) specified at mesh/grid vertices</a:t>
            </a:r>
          </a:p>
          <a:p>
            <a:r>
              <a:rPr lang="en-US" dirty="0"/>
              <a:t>Values can be interpolated within the mesh to get value at a query location</a:t>
            </a:r>
          </a:p>
        </p:txBody>
      </p:sp>
      <p:pic>
        <p:nvPicPr>
          <p:cNvPr id="5" name="Picture 4" descr="A picture containing dome&#10;&#10;Description automatically generated">
            <a:extLst>
              <a:ext uri="{FF2B5EF4-FFF2-40B4-BE49-F238E27FC236}">
                <a16:creationId xmlns:a16="http://schemas.microsoft.com/office/drawing/2014/main" id="{B17880B0-EA24-8F46-DFC5-A4F06D66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810" y="863689"/>
            <a:ext cx="2565311" cy="2565311"/>
          </a:xfrm>
          <a:prstGeom prst="rect">
            <a:avLst/>
          </a:prstGeom>
        </p:spPr>
      </p:pic>
      <p:pic>
        <p:nvPicPr>
          <p:cNvPr id="6" name="Picture 5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4CA003FC-5E6A-D50B-A038-3514418A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06" y="3429000"/>
            <a:ext cx="323071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1015546" cy="638272"/>
          </a:xfrm>
        </p:spPr>
        <p:txBody>
          <a:bodyPr>
            <a:normAutofit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11581"/>
              </p:ext>
            </p:extLst>
          </p:nvPr>
        </p:nvGraphicFramePr>
        <p:xfrm>
          <a:off x="1055854" y="2592575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1635395" y="404387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2346878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994971" y="34622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994363" y="398187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965411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965411" y="506402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957184" y="556654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1635395" y="347744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1644897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166355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1642374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236169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2989664" y="55561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2370468" y="555916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019160" y="506307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2330858" y="39847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80B892-D621-FDDF-3505-244262428E44}"/>
              </a:ext>
            </a:extLst>
          </p:cNvPr>
          <p:cNvSpPr/>
          <p:nvPr/>
        </p:nvSpPr>
        <p:spPr>
          <a:xfrm>
            <a:off x="993318" y="297010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0A465FB-2A33-24E7-D064-F398C1900E5F}"/>
              </a:ext>
            </a:extLst>
          </p:cNvPr>
          <p:cNvSpPr/>
          <p:nvPr/>
        </p:nvSpPr>
        <p:spPr>
          <a:xfrm>
            <a:off x="1003424" y="248668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A2F61A-1A0C-76E5-2D17-D6ED1B2B8010}"/>
              </a:ext>
            </a:extLst>
          </p:cNvPr>
          <p:cNvSpPr/>
          <p:nvPr/>
        </p:nvSpPr>
        <p:spPr>
          <a:xfrm>
            <a:off x="1635395" y="252132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23A887-8039-77F2-28EF-63F69C3C0B5D}"/>
              </a:ext>
            </a:extLst>
          </p:cNvPr>
          <p:cNvSpPr/>
          <p:nvPr/>
        </p:nvSpPr>
        <p:spPr>
          <a:xfrm>
            <a:off x="1638683" y="29573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0055086-C691-2693-D088-9A17FE6BDC8A}"/>
              </a:ext>
            </a:extLst>
          </p:cNvPr>
          <p:cNvSpPr/>
          <p:nvPr/>
        </p:nvSpPr>
        <p:spPr>
          <a:xfrm>
            <a:off x="2330858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A7B7B89-61BA-D00C-AE4D-284DCD5FC4C3}"/>
              </a:ext>
            </a:extLst>
          </p:cNvPr>
          <p:cNvSpPr/>
          <p:nvPr/>
        </p:nvSpPr>
        <p:spPr>
          <a:xfrm>
            <a:off x="2330858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204931-4949-F2E8-ACC8-2EB27A93DD92}"/>
              </a:ext>
            </a:extLst>
          </p:cNvPr>
          <p:cNvSpPr/>
          <p:nvPr/>
        </p:nvSpPr>
        <p:spPr>
          <a:xfrm>
            <a:off x="2307895" y="345978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1E45DB1-9CAF-FD08-A4A8-61CC59B290A8}"/>
              </a:ext>
            </a:extLst>
          </p:cNvPr>
          <p:cNvSpPr/>
          <p:nvPr/>
        </p:nvSpPr>
        <p:spPr>
          <a:xfrm>
            <a:off x="3008245" y="251874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BA4DC3-C0E0-F905-FD0B-49E8DBDF5702}"/>
              </a:ext>
            </a:extLst>
          </p:cNvPr>
          <p:cNvSpPr/>
          <p:nvPr/>
        </p:nvSpPr>
        <p:spPr>
          <a:xfrm>
            <a:off x="3002697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7A90DF4-F886-0A7A-EB45-2A588B795763}"/>
              </a:ext>
            </a:extLst>
          </p:cNvPr>
          <p:cNvSpPr/>
          <p:nvPr/>
        </p:nvSpPr>
        <p:spPr>
          <a:xfrm>
            <a:off x="3002036" y="347757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80B498-DC5C-6346-849E-03A88B4156CD}"/>
              </a:ext>
            </a:extLst>
          </p:cNvPr>
          <p:cNvSpPr/>
          <p:nvPr/>
        </p:nvSpPr>
        <p:spPr>
          <a:xfrm>
            <a:off x="3002036" y="397061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2E6792-3F46-81BD-99AA-45E0E5C423E0}"/>
              </a:ext>
            </a:extLst>
          </p:cNvPr>
          <p:cNvSpPr/>
          <p:nvPr/>
        </p:nvSpPr>
        <p:spPr>
          <a:xfrm>
            <a:off x="3019160" y="451684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1E7F8A-AF6D-FA49-85F6-97C2577CA1B9}"/>
              </a:ext>
            </a:extLst>
          </p:cNvPr>
          <p:cNvSpPr/>
          <p:nvPr/>
        </p:nvSpPr>
        <p:spPr>
          <a:xfrm>
            <a:off x="3605862" y="29412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11C04B8-3993-2C92-2B2F-D22117F20C5D}"/>
              </a:ext>
            </a:extLst>
          </p:cNvPr>
          <p:cNvSpPr/>
          <p:nvPr/>
        </p:nvSpPr>
        <p:spPr>
          <a:xfrm>
            <a:off x="3613265" y="251715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A7B3C03-AD94-EA9B-B34C-EEDFD876377E}"/>
              </a:ext>
            </a:extLst>
          </p:cNvPr>
          <p:cNvSpPr/>
          <p:nvPr/>
        </p:nvSpPr>
        <p:spPr>
          <a:xfrm>
            <a:off x="3614525" y="347080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0DC6CA2-B896-E79C-61F2-616EC4C8C785}"/>
              </a:ext>
            </a:extLst>
          </p:cNvPr>
          <p:cNvSpPr/>
          <p:nvPr/>
        </p:nvSpPr>
        <p:spPr>
          <a:xfrm>
            <a:off x="3619200" y="3985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C13564-B108-8C82-D9BC-909FBBCF2F38}"/>
              </a:ext>
            </a:extLst>
          </p:cNvPr>
          <p:cNvSpPr/>
          <p:nvPr/>
        </p:nvSpPr>
        <p:spPr>
          <a:xfrm>
            <a:off x="3626685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CB33BCD-E20C-683A-F340-9DF41C3936E9}"/>
              </a:ext>
            </a:extLst>
          </p:cNvPr>
          <p:cNvSpPr/>
          <p:nvPr/>
        </p:nvSpPr>
        <p:spPr>
          <a:xfrm>
            <a:off x="3623498" y="50716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4E7978-CAB8-BD17-9CF0-05535B4C64A7}"/>
              </a:ext>
            </a:extLst>
          </p:cNvPr>
          <p:cNvSpPr/>
          <p:nvPr/>
        </p:nvSpPr>
        <p:spPr>
          <a:xfrm>
            <a:off x="3634091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A48748D-56EC-5863-201B-5A5CC3AE05AC}"/>
              </a:ext>
            </a:extLst>
          </p:cNvPr>
          <p:cNvSpPr/>
          <p:nvPr/>
        </p:nvSpPr>
        <p:spPr>
          <a:xfrm>
            <a:off x="4216211" y="292623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1C5C92-B617-799E-7940-B8B86D73944D}"/>
              </a:ext>
            </a:extLst>
          </p:cNvPr>
          <p:cNvSpPr/>
          <p:nvPr/>
        </p:nvSpPr>
        <p:spPr>
          <a:xfrm>
            <a:off x="4223614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43D2DD3-698C-9281-84D3-3ACB0C00667D}"/>
              </a:ext>
            </a:extLst>
          </p:cNvPr>
          <p:cNvSpPr/>
          <p:nvPr/>
        </p:nvSpPr>
        <p:spPr>
          <a:xfrm>
            <a:off x="4224874" y="345579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82BB93D-4DF6-9421-B5C3-00EB28D6FFA8}"/>
              </a:ext>
            </a:extLst>
          </p:cNvPr>
          <p:cNvSpPr/>
          <p:nvPr/>
        </p:nvSpPr>
        <p:spPr>
          <a:xfrm>
            <a:off x="4229549" y="3970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C997AE9-769B-868A-A5D5-D13BC7564408}"/>
              </a:ext>
            </a:extLst>
          </p:cNvPr>
          <p:cNvSpPr/>
          <p:nvPr/>
        </p:nvSpPr>
        <p:spPr>
          <a:xfrm>
            <a:off x="4237034" y="4522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9461E82-FEAE-93DA-DA11-3574ADC515E5}"/>
              </a:ext>
            </a:extLst>
          </p:cNvPr>
          <p:cNvSpPr/>
          <p:nvPr/>
        </p:nvSpPr>
        <p:spPr>
          <a:xfrm>
            <a:off x="4233847" y="50566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207D10-8240-11F7-2B4A-1A2AFA1413FB}"/>
              </a:ext>
            </a:extLst>
          </p:cNvPr>
          <p:cNvSpPr/>
          <p:nvPr/>
        </p:nvSpPr>
        <p:spPr>
          <a:xfrm>
            <a:off x="4244440" y="554952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A242978-5E92-8F6B-86A9-188E203314FA}"/>
              </a:ext>
            </a:extLst>
          </p:cNvPr>
          <p:cNvSpPr/>
          <p:nvPr/>
        </p:nvSpPr>
        <p:spPr>
          <a:xfrm>
            <a:off x="4794333" y="294666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C31348C-6C38-BFC1-2302-D4741A3F8E5F}"/>
              </a:ext>
            </a:extLst>
          </p:cNvPr>
          <p:cNvSpPr/>
          <p:nvPr/>
        </p:nvSpPr>
        <p:spPr>
          <a:xfrm>
            <a:off x="4801736" y="25225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69F93B-013E-F4BE-8B0A-7D3E65B37892}"/>
              </a:ext>
            </a:extLst>
          </p:cNvPr>
          <p:cNvSpPr/>
          <p:nvPr/>
        </p:nvSpPr>
        <p:spPr>
          <a:xfrm>
            <a:off x="4802996" y="347622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321B51B-0182-ECD2-EE5E-A2D4242CD05C}"/>
              </a:ext>
            </a:extLst>
          </p:cNvPr>
          <p:cNvSpPr/>
          <p:nvPr/>
        </p:nvSpPr>
        <p:spPr>
          <a:xfrm>
            <a:off x="4807671" y="3990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67EF96-9D04-400E-5BC3-4F1578A26555}"/>
              </a:ext>
            </a:extLst>
          </p:cNvPr>
          <p:cNvSpPr/>
          <p:nvPr/>
        </p:nvSpPr>
        <p:spPr>
          <a:xfrm>
            <a:off x="4815156" y="4542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75D602-D850-7017-5D33-970743C1A4E6}"/>
              </a:ext>
            </a:extLst>
          </p:cNvPr>
          <p:cNvSpPr/>
          <p:nvPr/>
        </p:nvSpPr>
        <p:spPr>
          <a:xfrm>
            <a:off x="4811969" y="507704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01E3976-24C2-9273-2858-62B4BB4C3254}"/>
              </a:ext>
            </a:extLst>
          </p:cNvPr>
          <p:cNvSpPr/>
          <p:nvPr/>
        </p:nvSpPr>
        <p:spPr>
          <a:xfrm>
            <a:off x="4822562" y="556995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154798-7450-B06F-B9C9-3067A49A7072}"/>
              </a:ext>
            </a:extLst>
          </p:cNvPr>
          <p:cNvSpPr/>
          <p:nvPr/>
        </p:nvSpPr>
        <p:spPr>
          <a:xfrm>
            <a:off x="5601538" y="3280566"/>
            <a:ext cx="1349298" cy="1241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BB8FDC-AFF1-F0DC-CCC2-BDC20EE23415}"/>
              </a:ext>
            </a:extLst>
          </p:cNvPr>
          <p:cNvSpPr txBox="1"/>
          <p:nvPr/>
        </p:nvSpPr>
        <p:spPr>
          <a:xfrm>
            <a:off x="5366055" y="45078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13C849-BEA2-838A-9B7D-107A13CD8D8E}"/>
              </a:ext>
            </a:extLst>
          </p:cNvPr>
          <p:cNvSpPr txBox="1"/>
          <p:nvPr/>
        </p:nvSpPr>
        <p:spPr>
          <a:xfrm>
            <a:off x="6747896" y="45371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391675-00BE-C725-0FBA-C51C307E0B5E}"/>
              </a:ext>
            </a:extLst>
          </p:cNvPr>
          <p:cNvSpPr txBox="1"/>
          <p:nvPr/>
        </p:nvSpPr>
        <p:spPr>
          <a:xfrm>
            <a:off x="5328806" y="291123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006AD4-F532-7B99-B668-BE9E32AEE7AC}"/>
              </a:ext>
            </a:extLst>
          </p:cNvPr>
          <p:cNvSpPr txBox="1"/>
          <p:nvPr/>
        </p:nvSpPr>
        <p:spPr>
          <a:xfrm>
            <a:off x="6747505" y="28686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70052D-98E2-8D5D-D4D5-E78C9DDF55C1}"/>
              </a:ext>
            </a:extLst>
          </p:cNvPr>
          <p:cNvSpPr txBox="1"/>
          <p:nvPr/>
        </p:nvSpPr>
        <p:spPr>
          <a:xfrm>
            <a:off x="5277524" y="5045617"/>
            <a:ext cx="221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v1,v2,v3,v4 all are &gt; C</a:t>
            </a:r>
          </a:p>
          <a:p>
            <a:pPr algn="ctr"/>
            <a:r>
              <a:rPr lang="en-US" dirty="0"/>
              <a:t>No isoline in this cell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71C1A-EE7F-E95D-F15C-BC12EBCE7A63}"/>
              </a:ext>
            </a:extLst>
          </p:cNvPr>
          <p:cNvSpPr txBox="1"/>
          <p:nvPr/>
        </p:nvSpPr>
        <p:spPr>
          <a:xfrm>
            <a:off x="5787186" y="367635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cell</a:t>
            </a:r>
          </a:p>
        </p:txBody>
      </p:sp>
    </p:spTree>
    <p:extLst>
      <p:ext uri="{BB962C8B-B14F-4D97-AF65-F5344CB8AC3E}">
        <p14:creationId xmlns:p14="http://schemas.microsoft.com/office/powerpoint/2010/main" val="1214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7" grpId="0"/>
      <p:bldP spid="98" grpId="0"/>
      <p:bldP spid="99" grpId="0"/>
      <p:bldP spid="100" grpId="0"/>
      <p:bldP spid="101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1015546" cy="638272"/>
          </a:xfrm>
        </p:spPr>
        <p:txBody>
          <a:bodyPr>
            <a:normAutofit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055854" y="2592575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1635395" y="404387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2346878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994971" y="34622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994363" y="398187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965411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965411" y="506402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957184" y="556654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1635395" y="347744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1644897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166355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1642374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236169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2989664" y="55561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2370468" y="555916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019160" y="506307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2330858" y="39847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80B892-D621-FDDF-3505-244262428E44}"/>
              </a:ext>
            </a:extLst>
          </p:cNvPr>
          <p:cNvSpPr/>
          <p:nvPr/>
        </p:nvSpPr>
        <p:spPr>
          <a:xfrm>
            <a:off x="993318" y="297010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0A465FB-2A33-24E7-D064-F398C1900E5F}"/>
              </a:ext>
            </a:extLst>
          </p:cNvPr>
          <p:cNvSpPr/>
          <p:nvPr/>
        </p:nvSpPr>
        <p:spPr>
          <a:xfrm>
            <a:off x="1003424" y="248668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A2F61A-1A0C-76E5-2D17-D6ED1B2B8010}"/>
              </a:ext>
            </a:extLst>
          </p:cNvPr>
          <p:cNvSpPr/>
          <p:nvPr/>
        </p:nvSpPr>
        <p:spPr>
          <a:xfrm>
            <a:off x="1635395" y="252132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23A887-8039-77F2-28EF-63F69C3C0B5D}"/>
              </a:ext>
            </a:extLst>
          </p:cNvPr>
          <p:cNvSpPr/>
          <p:nvPr/>
        </p:nvSpPr>
        <p:spPr>
          <a:xfrm>
            <a:off x="1638683" y="29573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0055086-C691-2693-D088-9A17FE6BDC8A}"/>
              </a:ext>
            </a:extLst>
          </p:cNvPr>
          <p:cNvSpPr/>
          <p:nvPr/>
        </p:nvSpPr>
        <p:spPr>
          <a:xfrm>
            <a:off x="2330858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A7B7B89-61BA-D00C-AE4D-284DCD5FC4C3}"/>
              </a:ext>
            </a:extLst>
          </p:cNvPr>
          <p:cNvSpPr/>
          <p:nvPr/>
        </p:nvSpPr>
        <p:spPr>
          <a:xfrm>
            <a:off x="2330858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204931-4949-F2E8-ACC8-2EB27A93DD92}"/>
              </a:ext>
            </a:extLst>
          </p:cNvPr>
          <p:cNvSpPr/>
          <p:nvPr/>
        </p:nvSpPr>
        <p:spPr>
          <a:xfrm>
            <a:off x="2307895" y="345978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1E45DB1-9CAF-FD08-A4A8-61CC59B290A8}"/>
              </a:ext>
            </a:extLst>
          </p:cNvPr>
          <p:cNvSpPr/>
          <p:nvPr/>
        </p:nvSpPr>
        <p:spPr>
          <a:xfrm>
            <a:off x="3008245" y="251874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BA4DC3-C0E0-F905-FD0B-49E8DBDF5702}"/>
              </a:ext>
            </a:extLst>
          </p:cNvPr>
          <p:cNvSpPr/>
          <p:nvPr/>
        </p:nvSpPr>
        <p:spPr>
          <a:xfrm>
            <a:off x="3002697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7A90DF4-F886-0A7A-EB45-2A588B795763}"/>
              </a:ext>
            </a:extLst>
          </p:cNvPr>
          <p:cNvSpPr/>
          <p:nvPr/>
        </p:nvSpPr>
        <p:spPr>
          <a:xfrm>
            <a:off x="3002036" y="347757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80B498-DC5C-6346-849E-03A88B4156CD}"/>
              </a:ext>
            </a:extLst>
          </p:cNvPr>
          <p:cNvSpPr/>
          <p:nvPr/>
        </p:nvSpPr>
        <p:spPr>
          <a:xfrm>
            <a:off x="3002036" y="397061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2E6792-3F46-81BD-99AA-45E0E5C423E0}"/>
              </a:ext>
            </a:extLst>
          </p:cNvPr>
          <p:cNvSpPr/>
          <p:nvPr/>
        </p:nvSpPr>
        <p:spPr>
          <a:xfrm>
            <a:off x="3019160" y="451684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1E7F8A-AF6D-FA49-85F6-97C2577CA1B9}"/>
              </a:ext>
            </a:extLst>
          </p:cNvPr>
          <p:cNvSpPr/>
          <p:nvPr/>
        </p:nvSpPr>
        <p:spPr>
          <a:xfrm>
            <a:off x="3605862" y="29412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11C04B8-3993-2C92-2B2F-D22117F20C5D}"/>
              </a:ext>
            </a:extLst>
          </p:cNvPr>
          <p:cNvSpPr/>
          <p:nvPr/>
        </p:nvSpPr>
        <p:spPr>
          <a:xfrm>
            <a:off x="3613265" y="251715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A7B3C03-AD94-EA9B-B34C-EEDFD876377E}"/>
              </a:ext>
            </a:extLst>
          </p:cNvPr>
          <p:cNvSpPr/>
          <p:nvPr/>
        </p:nvSpPr>
        <p:spPr>
          <a:xfrm>
            <a:off x="3614525" y="347080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0DC6CA2-B896-E79C-61F2-616EC4C8C785}"/>
              </a:ext>
            </a:extLst>
          </p:cNvPr>
          <p:cNvSpPr/>
          <p:nvPr/>
        </p:nvSpPr>
        <p:spPr>
          <a:xfrm>
            <a:off x="3619200" y="3985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C13564-B108-8C82-D9BC-909FBBCF2F38}"/>
              </a:ext>
            </a:extLst>
          </p:cNvPr>
          <p:cNvSpPr/>
          <p:nvPr/>
        </p:nvSpPr>
        <p:spPr>
          <a:xfrm>
            <a:off x="3626685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CB33BCD-E20C-683A-F340-9DF41C3936E9}"/>
              </a:ext>
            </a:extLst>
          </p:cNvPr>
          <p:cNvSpPr/>
          <p:nvPr/>
        </p:nvSpPr>
        <p:spPr>
          <a:xfrm>
            <a:off x="3623498" y="50716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4E7978-CAB8-BD17-9CF0-05535B4C64A7}"/>
              </a:ext>
            </a:extLst>
          </p:cNvPr>
          <p:cNvSpPr/>
          <p:nvPr/>
        </p:nvSpPr>
        <p:spPr>
          <a:xfrm>
            <a:off x="3634091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A48748D-56EC-5863-201B-5A5CC3AE05AC}"/>
              </a:ext>
            </a:extLst>
          </p:cNvPr>
          <p:cNvSpPr/>
          <p:nvPr/>
        </p:nvSpPr>
        <p:spPr>
          <a:xfrm>
            <a:off x="4216211" y="292623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1C5C92-B617-799E-7940-B8B86D73944D}"/>
              </a:ext>
            </a:extLst>
          </p:cNvPr>
          <p:cNvSpPr/>
          <p:nvPr/>
        </p:nvSpPr>
        <p:spPr>
          <a:xfrm>
            <a:off x="4223614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43D2DD3-698C-9281-84D3-3ACB0C00667D}"/>
              </a:ext>
            </a:extLst>
          </p:cNvPr>
          <p:cNvSpPr/>
          <p:nvPr/>
        </p:nvSpPr>
        <p:spPr>
          <a:xfrm>
            <a:off x="4224874" y="345579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82BB93D-4DF6-9421-B5C3-00EB28D6FFA8}"/>
              </a:ext>
            </a:extLst>
          </p:cNvPr>
          <p:cNvSpPr/>
          <p:nvPr/>
        </p:nvSpPr>
        <p:spPr>
          <a:xfrm>
            <a:off x="4229549" y="3970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C997AE9-769B-868A-A5D5-D13BC7564408}"/>
              </a:ext>
            </a:extLst>
          </p:cNvPr>
          <p:cNvSpPr/>
          <p:nvPr/>
        </p:nvSpPr>
        <p:spPr>
          <a:xfrm>
            <a:off x="4237034" y="4522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9461E82-FEAE-93DA-DA11-3574ADC515E5}"/>
              </a:ext>
            </a:extLst>
          </p:cNvPr>
          <p:cNvSpPr/>
          <p:nvPr/>
        </p:nvSpPr>
        <p:spPr>
          <a:xfrm>
            <a:off x="4233847" y="50566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207D10-8240-11F7-2B4A-1A2AFA1413FB}"/>
              </a:ext>
            </a:extLst>
          </p:cNvPr>
          <p:cNvSpPr/>
          <p:nvPr/>
        </p:nvSpPr>
        <p:spPr>
          <a:xfrm>
            <a:off x="4244440" y="554952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A242978-5E92-8F6B-86A9-188E203314FA}"/>
              </a:ext>
            </a:extLst>
          </p:cNvPr>
          <p:cNvSpPr/>
          <p:nvPr/>
        </p:nvSpPr>
        <p:spPr>
          <a:xfrm>
            <a:off x="4794333" y="294666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C31348C-6C38-BFC1-2302-D4741A3F8E5F}"/>
              </a:ext>
            </a:extLst>
          </p:cNvPr>
          <p:cNvSpPr/>
          <p:nvPr/>
        </p:nvSpPr>
        <p:spPr>
          <a:xfrm>
            <a:off x="4801736" y="25225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69F93B-013E-F4BE-8B0A-7D3E65B37892}"/>
              </a:ext>
            </a:extLst>
          </p:cNvPr>
          <p:cNvSpPr/>
          <p:nvPr/>
        </p:nvSpPr>
        <p:spPr>
          <a:xfrm>
            <a:off x="4802996" y="347622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321B51B-0182-ECD2-EE5E-A2D4242CD05C}"/>
              </a:ext>
            </a:extLst>
          </p:cNvPr>
          <p:cNvSpPr/>
          <p:nvPr/>
        </p:nvSpPr>
        <p:spPr>
          <a:xfrm>
            <a:off x="4807671" y="3990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67EF96-9D04-400E-5BC3-4F1578A26555}"/>
              </a:ext>
            </a:extLst>
          </p:cNvPr>
          <p:cNvSpPr/>
          <p:nvPr/>
        </p:nvSpPr>
        <p:spPr>
          <a:xfrm>
            <a:off x="4815156" y="4542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75D602-D850-7017-5D33-970743C1A4E6}"/>
              </a:ext>
            </a:extLst>
          </p:cNvPr>
          <p:cNvSpPr/>
          <p:nvPr/>
        </p:nvSpPr>
        <p:spPr>
          <a:xfrm>
            <a:off x="4811969" y="507704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01E3976-24C2-9273-2858-62B4BB4C3254}"/>
              </a:ext>
            </a:extLst>
          </p:cNvPr>
          <p:cNvSpPr/>
          <p:nvPr/>
        </p:nvSpPr>
        <p:spPr>
          <a:xfrm>
            <a:off x="4822562" y="556995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154798-7450-B06F-B9C9-3067A49A7072}"/>
              </a:ext>
            </a:extLst>
          </p:cNvPr>
          <p:cNvSpPr/>
          <p:nvPr/>
        </p:nvSpPr>
        <p:spPr>
          <a:xfrm>
            <a:off x="5601538" y="3280566"/>
            <a:ext cx="1349298" cy="1241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F886AF-0E2A-0488-9A1E-AA5CD59816CC}"/>
              </a:ext>
            </a:extLst>
          </p:cNvPr>
          <p:cNvSpPr/>
          <p:nvPr/>
        </p:nvSpPr>
        <p:spPr>
          <a:xfrm>
            <a:off x="7924678" y="3278475"/>
            <a:ext cx="1349298" cy="1241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BB8FDC-AFF1-F0DC-CCC2-BDC20EE23415}"/>
              </a:ext>
            </a:extLst>
          </p:cNvPr>
          <p:cNvSpPr txBox="1"/>
          <p:nvPr/>
        </p:nvSpPr>
        <p:spPr>
          <a:xfrm>
            <a:off x="5366055" y="45078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13C849-BEA2-838A-9B7D-107A13CD8D8E}"/>
              </a:ext>
            </a:extLst>
          </p:cNvPr>
          <p:cNvSpPr txBox="1"/>
          <p:nvPr/>
        </p:nvSpPr>
        <p:spPr>
          <a:xfrm>
            <a:off x="6747896" y="45371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391675-00BE-C725-0FBA-C51C307E0B5E}"/>
              </a:ext>
            </a:extLst>
          </p:cNvPr>
          <p:cNvSpPr txBox="1"/>
          <p:nvPr/>
        </p:nvSpPr>
        <p:spPr>
          <a:xfrm>
            <a:off x="5328806" y="291123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006AD4-F532-7B99-B668-BE9E32AEE7AC}"/>
              </a:ext>
            </a:extLst>
          </p:cNvPr>
          <p:cNvSpPr txBox="1"/>
          <p:nvPr/>
        </p:nvSpPr>
        <p:spPr>
          <a:xfrm>
            <a:off x="6747505" y="28686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70052D-98E2-8D5D-D4D5-E78C9DDF55C1}"/>
              </a:ext>
            </a:extLst>
          </p:cNvPr>
          <p:cNvSpPr txBox="1"/>
          <p:nvPr/>
        </p:nvSpPr>
        <p:spPr>
          <a:xfrm>
            <a:off x="5277524" y="5045617"/>
            <a:ext cx="221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v1,v2,v3,v4 all are &gt; C</a:t>
            </a:r>
          </a:p>
          <a:p>
            <a:pPr algn="ctr"/>
            <a:r>
              <a:rPr lang="en-US" dirty="0"/>
              <a:t>No isoline in this cell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157C9F6-101B-128B-3D3F-BA388121F96A}"/>
              </a:ext>
            </a:extLst>
          </p:cNvPr>
          <p:cNvSpPr txBox="1"/>
          <p:nvPr/>
        </p:nvSpPr>
        <p:spPr>
          <a:xfrm>
            <a:off x="7611730" y="5023082"/>
            <a:ext cx="2212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v1,v2,v3,v4 all are &lt; C</a:t>
            </a:r>
          </a:p>
          <a:p>
            <a:pPr algn="ctr"/>
            <a:r>
              <a:rPr lang="en-US" dirty="0"/>
              <a:t>No isoline in this cell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5CD20D-E4C0-7F99-D4DB-8D0E6CF99CC5}"/>
              </a:ext>
            </a:extLst>
          </p:cNvPr>
          <p:cNvSpPr txBox="1"/>
          <p:nvPr/>
        </p:nvSpPr>
        <p:spPr>
          <a:xfrm>
            <a:off x="7658258" y="44611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05E244-08E1-D5BF-1DCE-23EC0E8F4F35}"/>
              </a:ext>
            </a:extLst>
          </p:cNvPr>
          <p:cNvSpPr txBox="1"/>
          <p:nvPr/>
        </p:nvSpPr>
        <p:spPr>
          <a:xfrm>
            <a:off x="9040099" y="449046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C5EEAF-1766-C7A1-332D-C0483390ED0C}"/>
              </a:ext>
            </a:extLst>
          </p:cNvPr>
          <p:cNvSpPr txBox="1"/>
          <p:nvPr/>
        </p:nvSpPr>
        <p:spPr>
          <a:xfrm>
            <a:off x="7621009" y="286453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093E5A-F88B-F54E-4796-DF976B700419}"/>
              </a:ext>
            </a:extLst>
          </p:cNvPr>
          <p:cNvSpPr txBox="1"/>
          <p:nvPr/>
        </p:nvSpPr>
        <p:spPr>
          <a:xfrm>
            <a:off x="9039708" y="282196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71C1A-EE7F-E95D-F15C-BC12EBCE7A63}"/>
              </a:ext>
            </a:extLst>
          </p:cNvPr>
          <p:cNvSpPr txBox="1"/>
          <p:nvPr/>
        </p:nvSpPr>
        <p:spPr>
          <a:xfrm>
            <a:off x="5787186" y="367635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987A4-1D23-B9AA-13F0-2D3F0A6316C6}"/>
              </a:ext>
            </a:extLst>
          </p:cNvPr>
          <p:cNvSpPr txBox="1"/>
          <p:nvPr/>
        </p:nvSpPr>
        <p:spPr>
          <a:xfrm>
            <a:off x="8080187" y="366965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cell</a:t>
            </a:r>
          </a:p>
        </p:txBody>
      </p:sp>
    </p:spTree>
    <p:extLst>
      <p:ext uri="{BB962C8B-B14F-4D97-AF65-F5344CB8AC3E}">
        <p14:creationId xmlns:p14="http://schemas.microsoft.com/office/powerpoint/2010/main" val="263886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1015546" cy="638272"/>
          </a:xfrm>
        </p:spPr>
        <p:txBody>
          <a:bodyPr>
            <a:normAutofit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055854" y="2592575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1635395" y="404387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2346878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994971" y="34622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994363" y="398187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965411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965411" y="506402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957184" y="556654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1635395" y="347744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1644897" y="454437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166355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1642374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2361691" y="506156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2989664" y="55561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2370468" y="555916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019160" y="506307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2330858" y="39847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80B892-D621-FDDF-3505-244262428E44}"/>
              </a:ext>
            </a:extLst>
          </p:cNvPr>
          <p:cNvSpPr/>
          <p:nvPr/>
        </p:nvSpPr>
        <p:spPr>
          <a:xfrm>
            <a:off x="993318" y="297010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0A465FB-2A33-24E7-D064-F398C1900E5F}"/>
              </a:ext>
            </a:extLst>
          </p:cNvPr>
          <p:cNvSpPr/>
          <p:nvPr/>
        </p:nvSpPr>
        <p:spPr>
          <a:xfrm>
            <a:off x="1003424" y="248668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A2F61A-1A0C-76E5-2D17-D6ED1B2B8010}"/>
              </a:ext>
            </a:extLst>
          </p:cNvPr>
          <p:cNvSpPr/>
          <p:nvPr/>
        </p:nvSpPr>
        <p:spPr>
          <a:xfrm>
            <a:off x="1635395" y="252132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23A887-8039-77F2-28EF-63F69C3C0B5D}"/>
              </a:ext>
            </a:extLst>
          </p:cNvPr>
          <p:cNvSpPr/>
          <p:nvPr/>
        </p:nvSpPr>
        <p:spPr>
          <a:xfrm>
            <a:off x="1638683" y="29573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0055086-C691-2693-D088-9A17FE6BDC8A}"/>
              </a:ext>
            </a:extLst>
          </p:cNvPr>
          <p:cNvSpPr/>
          <p:nvPr/>
        </p:nvSpPr>
        <p:spPr>
          <a:xfrm>
            <a:off x="2330858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A7B7B89-61BA-D00C-AE4D-284DCD5FC4C3}"/>
              </a:ext>
            </a:extLst>
          </p:cNvPr>
          <p:cNvSpPr/>
          <p:nvPr/>
        </p:nvSpPr>
        <p:spPr>
          <a:xfrm>
            <a:off x="2330858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204931-4949-F2E8-ACC8-2EB27A93DD92}"/>
              </a:ext>
            </a:extLst>
          </p:cNvPr>
          <p:cNvSpPr/>
          <p:nvPr/>
        </p:nvSpPr>
        <p:spPr>
          <a:xfrm>
            <a:off x="2307895" y="3459781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1E45DB1-9CAF-FD08-A4A8-61CC59B290A8}"/>
              </a:ext>
            </a:extLst>
          </p:cNvPr>
          <p:cNvSpPr/>
          <p:nvPr/>
        </p:nvSpPr>
        <p:spPr>
          <a:xfrm>
            <a:off x="3008245" y="251874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BA4DC3-C0E0-F905-FD0B-49E8DBDF5702}"/>
              </a:ext>
            </a:extLst>
          </p:cNvPr>
          <p:cNvSpPr/>
          <p:nvPr/>
        </p:nvSpPr>
        <p:spPr>
          <a:xfrm>
            <a:off x="3002697" y="29357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7A90DF4-F886-0A7A-EB45-2A588B795763}"/>
              </a:ext>
            </a:extLst>
          </p:cNvPr>
          <p:cNvSpPr/>
          <p:nvPr/>
        </p:nvSpPr>
        <p:spPr>
          <a:xfrm>
            <a:off x="3002036" y="347757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80B498-DC5C-6346-849E-03A88B4156CD}"/>
              </a:ext>
            </a:extLst>
          </p:cNvPr>
          <p:cNvSpPr/>
          <p:nvPr/>
        </p:nvSpPr>
        <p:spPr>
          <a:xfrm>
            <a:off x="3002036" y="397061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2E6792-3F46-81BD-99AA-45E0E5C423E0}"/>
              </a:ext>
            </a:extLst>
          </p:cNvPr>
          <p:cNvSpPr/>
          <p:nvPr/>
        </p:nvSpPr>
        <p:spPr>
          <a:xfrm>
            <a:off x="3019160" y="451684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A1E7F8A-AF6D-FA49-85F6-97C2577CA1B9}"/>
              </a:ext>
            </a:extLst>
          </p:cNvPr>
          <p:cNvSpPr/>
          <p:nvPr/>
        </p:nvSpPr>
        <p:spPr>
          <a:xfrm>
            <a:off x="3605862" y="294124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11C04B8-3993-2C92-2B2F-D22117F20C5D}"/>
              </a:ext>
            </a:extLst>
          </p:cNvPr>
          <p:cNvSpPr/>
          <p:nvPr/>
        </p:nvSpPr>
        <p:spPr>
          <a:xfrm>
            <a:off x="3613265" y="251715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A7B3C03-AD94-EA9B-B34C-EEDFD876377E}"/>
              </a:ext>
            </a:extLst>
          </p:cNvPr>
          <p:cNvSpPr/>
          <p:nvPr/>
        </p:nvSpPr>
        <p:spPr>
          <a:xfrm>
            <a:off x="3614525" y="347080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0DC6CA2-B896-E79C-61F2-616EC4C8C785}"/>
              </a:ext>
            </a:extLst>
          </p:cNvPr>
          <p:cNvSpPr/>
          <p:nvPr/>
        </p:nvSpPr>
        <p:spPr>
          <a:xfrm>
            <a:off x="3619200" y="3985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C13564-B108-8C82-D9BC-909FBBCF2F38}"/>
              </a:ext>
            </a:extLst>
          </p:cNvPr>
          <p:cNvSpPr/>
          <p:nvPr/>
        </p:nvSpPr>
        <p:spPr>
          <a:xfrm>
            <a:off x="3626685" y="453752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CB33BCD-E20C-683A-F340-9DF41C3936E9}"/>
              </a:ext>
            </a:extLst>
          </p:cNvPr>
          <p:cNvSpPr/>
          <p:nvPr/>
        </p:nvSpPr>
        <p:spPr>
          <a:xfrm>
            <a:off x="3623498" y="50716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84E7978-CAB8-BD17-9CF0-05535B4C64A7}"/>
              </a:ext>
            </a:extLst>
          </p:cNvPr>
          <p:cNvSpPr/>
          <p:nvPr/>
        </p:nvSpPr>
        <p:spPr>
          <a:xfrm>
            <a:off x="3634091" y="556453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A48748D-56EC-5863-201B-5A5CC3AE05AC}"/>
              </a:ext>
            </a:extLst>
          </p:cNvPr>
          <p:cNvSpPr/>
          <p:nvPr/>
        </p:nvSpPr>
        <p:spPr>
          <a:xfrm>
            <a:off x="4216211" y="292623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1C5C92-B617-799E-7940-B8B86D73944D}"/>
              </a:ext>
            </a:extLst>
          </p:cNvPr>
          <p:cNvSpPr/>
          <p:nvPr/>
        </p:nvSpPr>
        <p:spPr>
          <a:xfrm>
            <a:off x="4223614" y="250213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43D2DD3-698C-9281-84D3-3ACB0C00667D}"/>
              </a:ext>
            </a:extLst>
          </p:cNvPr>
          <p:cNvSpPr/>
          <p:nvPr/>
        </p:nvSpPr>
        <p:spPr>
          <a:xfrm>
            <a:off x="4224874" y="345579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82BB93D-4DF6-9421-B5C3-00EB28D6FFA8}"/>
              </a:ext>
            </a:extLst>
          </p:cNvPr>
          <p:cNvSpPr/>
          <p:nvPr/>
        </p:nvSpPr>
        <p:spPr>
          <a:xfrm>
            <a:off x="4229549" y="3970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C997AE9-769B-868A-A5D5-D13BC7564408}"/>
              </a:ext>
            </a:extLst>
          </p:cNvPr>
          <p:cNvSpPr/>
          <p:nvPr/>
        </p:nvSpPr>
        <p:spPr>
          <a:xfrm>
            <a:off x="4237034" y="452250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9461E82-FEAE-93DA-DA11-3574ADC515E5}"/>
              </a:ext>
            </a:extLst>
          </p:cNvPr>
          <p:cNvSpPr/>
          <p:nvPr/>
        </p:nvSpPr>
        <p:spPr>
          <a:xfrm>
            <a:off x="4233847" y="505661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207D10-8240-11F7-2B4A-1A2AFA1413FB}"/>
              </a:ext>
            </a:extLst>
          </p:cNvPr>
          <p:cNvSpPr/>
          <p:nvPr/>
        </p:nvSpPr>
        <p:spPr>
          <a:xfrm>
            <a:off x="4244440" y="554952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A242978-5E92-8F6B-86A9-188E203314FA}"/>
              </a:ext>
            </a:extLst>
          </p:cNvPr>
          <p:cNvSpPr/>
          <p:nvPr/>
        </p:nvSpPr>
        <p:spPr>
          <a:xfrm>
            <a:off x="4794333" y="294666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C31348C-6C38-BFC1-2302-D4741A3F8E5F}"/>
              </a:ext>
            </a:extLst>
          </p:cNvPr>
          <p:cNvSpPr/>
          <p:nvPr/>
        </p:nvSpPr>
        <p:spPr>
          <a:xfrm>
            <a:off x="4801736" y="25225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69F93B-013E-F4BE-8B0A-7D3E65B37892}"/>
              </a:ext>
            </a:extLst>
          </p:cNvPr>
          <p:cNvSpPr/>
          <p:nvPr/>
        </p:nvSpPr>
        <p:spPr>
          <a:xfrm>
            <a:off x="4802996" y="347622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321B51B-0182-ECD2-EE5E-A2D4242CD05C}"/>
              </a:ext>
            </a:extLst>
          </p:cNvPr>
          <p:cNvSpPr/>
          <p:nvPr/>
        </p:nvSpPr>
        <p:spPr>
          <a:xfrm>
            <a:off x="4807671" y="3990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67EF96-9D04-400E-5BC3-4F1578A26555}"/>
              </a:ext>
            </a:extLst>
          </p:cNvPr>
          <p:cNvSpPr/>
          <p:nvPr/>
        </p:nvSpPr>
        <p:spPr>
          <a:xfrm>
            <a:off x="4815156" y="4542936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75D602-D850-7017-5D33-970743C1A4E6}"/>
              </a:ext>
            </a:extLst>
          </p:cNvPr>
          <p:cNvSpPr/>
          <p:nvPr/>
        </p:nvSpPr>
        <p:spPr>
          <a:xfrm>
            <a:off x="4811969" y="5077047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01E3976-24C2-9273-2858-62B4BB4C3254}"/>
              </a:ext>
            </a:extLst>
          </p:cNvPr>
          <p:cNvSpPr/>
          <p:nvPr/>
        </p:nvSpPr>
        <p:spPr>
          <a:xfrm>
            <a:off x="4822562" y="556995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154798-7450-B06F-B9C9-3067A49A7072}"/>
              </a:ext>
            </a:extLst>
          </p:cNvPr>
          <p:cNvSpPr/>
          <p:nvPr/>
        </p:nvSpPr>
        <p:spPr>
          <a:xfrm>
            <a:off x="5601538" y="3280566"/>
            <a:ext cx="1349298" cy="1241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F886AF-0E2A-0488-9A1E-AA5CD59816CC}"/>
              </a:ext>
            </a:extLst>
          </p:cNvPr>
          <p:cNvSpPr/>
          <p:nvPr/>
        </p:nvSpPr>
        <p:spPr>
          <a:xfrm>
            <a:off x="7924678" y="3278475"/>
            <a:ext cx="1349298" cy="1241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996D004-FE96-9FFD-A316-7236D04918FA}"/>
              </a:ext>
            </a:extLst>
          </p:cNvPr>
          <p:cNvSpPr/>
          <p:nvPr/>
        </p:nvSpPr>
        <p:spPr>
          <a:xfrm>
            <a:off x="10327749" y="3240053"/>
            <a:ext cx="1349298" cy="1241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BB8FDC-AFF1-F0DC-CCC2-BDC20EE23415}"/>
              </a:ext>
            </a:extLst>
          </p:cNvPr>
          <p:cNvSpPr txBox="1"/>
          <p:nvPr/>
        </p:nvSpPr>
        <p:spPr>
          <a:xfrm>
            <a:off x="5366055" y="45078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13C849-BEA2-838A-9B7D-107A13CD8D8E}"/>
              </a:ext>
            </a:extLst>
          </p:cNvPr>
          <p:cNvSpPr txBox="1"/>
          <p:nvPr/>
        </p:nvSpPr>
        <p:spPr>
          <a:xfrm>
            <a:off x="6747896" y="45371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391675-00BE-C725-0FBA-C51C307E0B5E}"/>
              </a:ext>
            </a:extLst>
          </p:cNvPr>
          <p:cNvSpPr txBox="1"/>
          <p:nvPr/>
        </p:nvSpPr>
        <p:spPr>
          <a:xfrm>
            <a:off x="5328806" y="291123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006AD4-F532-7B99-B668-BE9E32AEE7AC}"/>
              </a:ext>
            </a:extLst>
          </p:cNvPr>
          <p:cNvSpPr txBox="1"/>
          <p:nvPr/>
        </p:nvSpPr>
        <p:spPr>
          <a:xfrm>
            <a:off x="6747505" y="28686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A70052D-98E2-8D5D-D4D5-E78C9DDF55C1}"/>
              </a:ext>
            </a:extLst>
          </p:cNvPr>
          <p:cNvSpPr txBox="1"/>
          <p:nvPr/>
        </p:nvSpPr>
        <p:spPr>
          <a:xfrm>
            <a:off x="5277524" y="5045617"/>
            <a:ext cx="221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v1,v2,v3,v4 all are &gt; C</a:t>
            </a:r>
          </a:p>
          <a:p>
            <a:pPr algn="ctr"/>
            <a:r>
              <a:rPr lang="en-US" dirty="0"/>
              <a:t>No isoline in this cell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157C9F6-101B-128B-3D3F-BA388121F96A}"/>
              </a:ext>
            </a:extLst>
          </p:cNvPr>
          <p:cNvSpPr txBox="1"/>
          <p:nvPr/>
        </p:nvSpPr>
        <p:spPr>
          <a:xfrm>
            <a:off x="7611730" y="5023082"/>
            <a:ext cx="2212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v1,v2,v3,v4 all are &lt; C</a:t>
            </a:r>
          </a:p>
          <a:p>
            <a:pPr algn="ctr"/>
            <a:r>
              <a:rPr lang="en-US" dirty="0"/>
              <a:t>No isoline in this cell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6E384F-D848-3675-2368-F74EB284F7C8}"/>
              </a:ext>
            </a:extLst>
          </p:cNvPr>
          <p:cNvSpPr txBox="1"/>
          <p:nvPr/>
        </p:nvSpPr>
        <p:spPr>
          <a:xfrm>
            <a:off x="9954471" y="5008649"/>
            <a:ext cx="223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Otherwise, cell contains isocontour</a:t>
            </a:r>
          </a:p>
          <a:p>
            <a:pPr algn="ctr"/>
            <a:r>
              <a:rPr lang="en-US" dirty="0"/>
              <a:t>segment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5CD20D-E4C0-7F99-D4DB-8D0E6CF99CC5}"/>
              </a:ext>
            </a:extLst>
          </p:cNvPr>
          <p:cNvSpPr txBox="1"/>
          <p:nvPr/>
        </p:nvSpPr>
        <p:spPr>
          <a:xfrm>
            <a:off x="7658258" y="44611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05E244-08E1-D5BF-1DCE-23EC0E8F4F35}"/>
              </a:ext>
            </a:extLst>
          </p:cNvPr>
          <p:cNvSpPr txBox="1"/>
          <p:nvPr/>
        </p:nvSpPr>
        <p:spPr>
          <a:xfrm>
            <a:off x="9040099" y="449046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C5EEAF-1766-C7A1-332D-C0483390ED0C}"/>
              </a:ext>
            </a:extLst>
          </p:cNvPr>
          <p:cNvSpPr txBox="1"/>
          <p:nvPr/>
        </p:nvSpPr>
        <p:spPr>
          <a:xfrm>
            <a:off x="7621009" y="286453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093E5A-F88B-F54E-4796-DF976B700419}"/>
              </a:ext>
            </a:extLst>
          </p:cNvPr>
          <p:cNvSpPr txBox="1"/>
          <p:nvPr/>
        </p:nvSpPr>
        <p:spPr>
          <a:xfrm>
            <a:off x="9039708" y="282196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5E2A639-558D-C75B-B7BE-A40CC565467F}"/>
              </a:ext>
            </a:extLst>
          </p:cNvPr>
          <p:cNvSpPr txBox="1"/>
          <p:nvPr/>
        </p:nvSpPr>
        <p:spPr>
          <a:xfrm>
            <a:off x="10030391" y="448598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7A3A75-84D7-1C2D-1F55-075EBEECF911}"/>
              </a:ext>
            </a:extLst>
          </p:cNvPr>
          <p:cNvSpPr txBox="1"/>
          <p:nvPr/>
        </p:nvSpPr>
        <p:spPr>
          <a:xfrm>
            <a:off x="11412232" y="4515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4B7EC6B-CD32-672C-A041-ED9CB7A4C5EE}"/>
              </a:ext>
            </a:extLst>
          </p:cNvPr>
          <p:cNvSpPr txBox="1"/>
          <p:nvPr/>
        </p:nvSpPr>
        <p:spPr>
          <a:xfrm>
            <a:off x="9993142" y="28894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1BFECB-B017-DD4B-D865-665FBFED9F99}"/>
              </a:ext>
            </a:extLst>
          </p:cNvPr>
          <p:cNvSpPr txBox="1"/>
          <p:nvPr/>
        </p:nvSpPr>
        <p:spPr>
          <a:xfrm>
            <a:off x="11411841" y="28468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71C1A-EE7F-E95D-F15C-BC12EBCE7A63}"/>
              </a:ext>
            </a:extLst>
          </p:cNvPr>
          <p:cNvSpPr txBox="1"/>
          <p:nvPr/>
        </p:nvSpPr>
        <p:spPr>
          <a:xfrm>
            <a:off x="5787186" y="367635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987A4-1D23-B9AA-13F0-2D3F0A6316C6}"/>
              </a:ext>
            </a:extLst>
          </p:cNvPr>
          <p:cNvSpPr txBox="1"/>
          <p:nvPr/>
        </p:nvSpPr>
        <p:spPr>
          <a:xfrm>
            <a:off x="8080187" y="366965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300E-28D3-776D-1AE7-FD947CF2880C}"/>
              </a:ext>
            </a:extLst>
          </p:cNvPr>
          <p:cNvSpPr txBox="1"/>
          <p:nvPr/>
        </p:nvSpPr>
        <p:spPr>
          <a:xfrm>
            <a:off x="10438084" y="3684360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cell</a:t>
            </a:r>
          </a:p>
        </p:txBody>
      </p:sp>
    </p:spTree>
    <p:extLst>
      <p:ext uri="{BB962C8B-B14F-4D97-AF65-F5344CB8AC3E}">
        <p14:creationId xmlns:p14="http://schemas.microsoft.com/office/powerpoint/2010/main" val="113194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1015546" cy="1023881"/>
          </a:xfrm>
        </p:spPr>
        <p:txBody>
          <a:bodyPr>
            <a:normAutofit fontScale="925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</a:t>
            </a:r>
            <a:r>
              <a:rPr lang="en-US" b="1" u="sng" dirty="0"/>
              <a:t>Marching Squares algorithm</a:t>
            </a:r>
          </a:p>
        </p:txBody>
      </p:sp>
    </p:spTree>
    <p:extLst>
      <p:ext uri="{BB962C8B-B14F-4D97-AF65-F5344CB8AC3E}">
        <p14:creationId xmlns:p14="http://schemas.microsoft.com/office/powerpoint/2010/main" val="23274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1015546" cy="1023881"/>
          </a:xfrm>
        </p:spPr>
        <p:txBody>
          <a:bodyPr>
            <a:normAutofit fontScale="925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</a:t>
            </a:r>
            <a:r>
              <a:rPr lang="en-US" b="1" u="sng" dirty="0"/>
              <a:t>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79354"/>
              </p:ext>
            </p:extLst>
          </p:nvPr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6C98946F-2366-3ADF-DBF4-848C623917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5B262447-6B21-EB12-A850-4ED6F179BB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860151C2-0FF8-CA16-E26C-2B7219A4DA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 for Lecture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04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William E. </a:t>
            </a:r>
            <a:r>
              <a:rPr lang="en-US" dirty="0" err="1"/>
              <a:t>Lorensen</a:t>
            </a:r>
            <a:r>
              <a:rPr lang="en-US" dirty="0"/>
              <a:t> and Harvey E. Cline. 1987, “</a:t>
            </a:r>
            <a:r>
              <a:rPr lang="en-US" i="1" dirty="0"/>
              <a:t>Marching cubes: A high resolution 3D surface construction algorithm</a:t>
            </a:r>
            <a:r>
              <a:rPr lang="en-US" dirty="0"/>
              <a:t>”. SIGGRAPH </a:t>
            </a:r>
            <a:r>
              <a:rPr lang="en-US" dirty="0" err="1"/>
              <a:t>Comput</a:t>
            </a:r>
            <a:r>
              <a:rPr lang="en-US" dirty="0"/>
              <a:t>. Graph. 21, 4 (July 1987), 163–169. </a:t>
            </a:r>
            <a:r>
              <a:rPr lang="en-US" dirty="0">
                <a:hlinkClick r:id="rId2"/>
              </a:rPr>
              <a:t>https://doi.org/10.1145/37402.37422</a:t>
            </a:r>
            <a:r>
              <a:rPr lang="en-US" dirty="0"/>
              <a:t>.</a:t>
            </a:r>
          </a:p>
          <a:p>
            <a:r>
              <a:rPr lang="en-US" sz="2800" u="sng" dirty="0"/>
              <a:t>Reference:</a:t>
            </a:r>
            <a:r>
              <a:rPr lang="en-US" sz="2800" dirty="0"/>
              <a:t> “Resolving the Ambiguity in Marching Cubes” by Nielson and Hamman, IEEE VIS’91.</a:t>
            </a:r>
            <a:endParaRPr lang="en-US" dirty="0"/>
          </a:p>
          <a:p>
            <a:r>
              <a:rPr lang="en-US" dirty="0"/>
              <a:t>The Visualization Toolkit by Will Schroeder, Ken Martin, Bill </a:t>
            </a:r>
            <a:r>
              <a:rPr lang="en-US" dirty="0" err="1"/>
              <a:t>Lorensen</a:t>
            </a:r>
            <a:endParaRPr lang="en-US" dirty="0"/>
          </a:p>
          <a:p>
            <a:pPr lvl="1"/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130628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2EB7B430-BA96-EDED-BCAA-65BAB58337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C9F6CE-BC17-B81B-8D64-6C59C393FF42}"/>
              </a:ext>
            </a:extLst>
          </p:cNvPr>
          <p:cNvCxnSpPr>
            <a:cxnSpLocks/>
          </p:cNvCxnSpPr>
          <p:nvPr/>
        </p:nvCxnSpPr>
        <p:spPr>
          <a:xfrm>
            <a:off x="3232532" y="4156546"/>
            <a:ext cx="257126" cy="2688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385DAC25-1F92-4326-AF4C-A99D193B1F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C9F6CE-BC17-B81B-8D64-6C59C393FF42}"/>
              </a:ext>
            </a:extLst>
          </p:cNvPr>
          <p:cNvCxnSpPr>
            <a:cxnSpLocks/>
          </p:cNvCxnSpPr>
          <p:nvPr/>
        </p:nvCxnSpPr>
        <p:spPr>
          <a:xfrm>
            <a:off x="3232532" y="4156546"/>
            <a:ext cx="257126" cy="2688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C1328A-0EDE-3D72-9271-1557BF514207}"/>
              </a:ext>
            </a:extLst>
          </p:cNvPr>
          <p:cNvCxnSpPr>
            <a:cxnSpLocks/>
          </p:cNvCxnSpPr>
          <p:nvPr/>
        </p:nvCxnSpPr>
        <p:spPr>
          <a:xfrm>
            <a:off x="3489658" y="4406843"/>
            <a:ext cx="54964" cy="5950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952B4867-2D96-A26B-5960-F61D872DCF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4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C9F6CE-BC17-B81B-8D64-6C59C393FF42}"/>
              </a:ext>
            </a:extLst>
          </p:cNvPr>
          <p:cNvCxnSpPr>
            <a:cxnSpLocks/>
          </p:cNvCxnSpPr>
          <p:nvPr/>
        </p:nvCxnSpPr>
        <p:spPr>
          <a:xfrm>
            <a:off x="3232532" y="4156546"/>
            <a:ext cx="257126" cy="2688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C1328A-0EDE-3D72-9271-1557BF514207}"/>
              </a:ext>
            </a:extLst>
          </p:cNvPr>
          <p:cNvCxnSpPr>
            <a:cxnSpLocks/>
          </p:cNvCxnSpPr>
          <p:nvPr/>
        </p:nvCxnSpPr>
        <p:spPr>
          <a:xfrm>
            <a:off x="3489658" y="4406843"/>
            <a:ext cx="54964" cy="5950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34DF72-CC78-2496-8BA9-8F4CE82D5A79}"/>
              </a:ext>
            </a:extLst>
          </p:cNvPr>
          <p:cNvCxnSpPr>
            <a:cxnSpLocks/>
          </p:cNvCxnSpPr>
          <p:nvPr/>
        </p:nvCxnSpPr>
        <p:spPr>
          <a:xfrm>
            <a:off x="3544622" y="4984816"/>
            <a:ext cx="329425" cy="273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2172D9BC-AB7B-3266-DBEA-8F35A3A5E5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C9F6CE-BC17-B81B-8D64-6C59C393FF42}"/>
              </a:ext>
            </a:extLst>
          </p:cNvPr>
          <p:cNvCxnSpPr>
            <a:cxnSpLocks/>
          </p:cNvCxnSpPr>
          <p:nvPr/>
        </p:nvCxnSpPr>
        <p:spPr>
          <a:xfrm>
            <a:off x="3232532" y="4156546"/>
            <a:ext cx="257126" cy="2688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C1328A-0EDE-3D72-9271-1557BF514207}"/>
              </a:ext>
            </a:extLst>
          </p:cNvPr>
          <p:cNvCxnSpPr>
            <a:cxnSpLocks/>
          </p:cNvCxnSpPr>
          <p:nvPr/>
        </p:nvCxnSpPr>
        <p:spPr>
          <a:xfrm>
            <a:off x="3489658" y="4406843"/>
            <a:ext cx="54964" cy="5950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34DF72-CC78-2496-8BA9-8F4CE82D5A79}"/>
              </a:ext>
            </a:extLst>
          </p:cNvPr>
          <p:cNvCxnSpPr>
            <a:cxnSpLocks/>
          </p:cNvCxnSpPr>
          <p:nvPr/>
        </p:nvCxnSpPr>
        <p:spPr>
          <a:xfrm>
            <a:off x="3544622" y="4984816"/>
            <a:ext cx="329425" cy="273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9BE9E5E-1693-981E-4B41-6DCA40D2CB18}"/>
              </a:ext>
            </a:extLst>
          </p:cNvPr>
          <p:cNvCxnSpPr>
            <a:cxnSpLocks/>
          </p:cNvCxnSpPr>
          <p:nvPr/>
        </p:nvCxnSpPr>
        <p:spPr>
          <a:xfrm>
            <a:off x="3875615" y="5258609"/>
            <a:ext cx="403548" cy="2425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475BB9B0-2E3C-16F1-CECE-0EA0B55DCC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44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CF62-CFEA-D4D3-22FD-3B70E55B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Isocontour Extraction: Marching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E357-638F-44D5-9C8E-11E4A371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238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Given a 2D scalar field, compute isocontour (isoline) for </a:t>
            </a:r>
            <a:r>
              <a:rPr lang="en-US" dirty="0" err="1"/>
              <a:t>isovalue</a:t>
            </a:r>
            <a:r>
              <a:rPr lang="en-US" dirty="0"/>
              <a:t> = C</a:t>
            </a:r>
          </a:p>
          <a:p>
            <a:r>
              <a:rPr lang="en-US" dirty="0"/>
              <a:t>This is usually done in a cell-by-cell manner using Marching Squares algorithm</a:t>
            </a:r>
          </a:p>
        </p:txBody>
      </p:sp>
      <p:pic>
        <p:nvPicPr>
          <p:cNvPr id="4" name="object 11">
            <a:extLst>
              <a:ext uri="{FF2B5EF4-FFF2-40B4-BE49-F238E27FC236}">
                <a16:creationId xmlns:a16="http://schemas.microsoft.com/office/drawing/2014/main" id="{C78F4401-96E5-A96C-B82F-5D50FD4A91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160" y="3305470"/>
            <a:ext cx="180886" cy="18088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55D42A5-7925-19B2-90ED-562E8CCEE3FD}"/>
              </a:ext>
            </a:extLst>
          </p:cNvPr>
          <p:cNvGraphicFramePr>
            <a:graphicFrameLocks noGrp="1"/>
          </p:cNvGraphicFramePr>
          <p:nvPr/>
        </p:nvGraphicFramePr>
        <p:xfrm>
          <a:off x="1814137" y="2915961"/>
          <a:ext cx="3850638" cy="308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E90699-8821-4E18-8084-416135538BF7}"/>
              </a:ext>
            </a:extLst>
          </p:cNvPr>
          <p:cNvSpPr/>
          <p:nvPr/>
        </p:nvSpPr>
        <p:spPr>
          <a:xfrm>
            <a:off x="2393678" y="436725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71EE82-46DD-2375-48AF-7C71A22A78FE}"/>
              </a:ext>
            </a:extLst>
          </p:cNvPr>
          <p:cNvSpPr/>
          <p:nvPr/>
        </p:nvSpPr>
        <p:spPr>
          <a:xfrm>
            <a:off x="3105161" y="48609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AF7A45-A660-55A6-D7D4-10210EB5D0FA}"/>
              </a:ext>
            </a:extLst>
          </p:cNvPr>
          <p:cNvSpPr/>
          <p:nvPr/>
        </p:nvSpPr>
        <p:spPr>
          <a:xfrm>
            <a:off x="1753254" y="3785609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C7B34-A947-D451-7E15-6755B9F9D5AC}"/>
              </a:ext>
            </a:extLst>
          </p:cNvPr>
          <p:cNvSpPr/>
          <p:nvPr/>
        </p:nvSpPr>
        <p:spPr>
          <a:xfrm>
            <a:off x="1752646" y="430525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12B58-89A6-F2A6-5EB6-DA7C23525EDB}"/>
              </a:ext>
            </a:extLst>
          </p:cNvPr>
          <p:cNvSpPr/>
          <p:nvPr/>
        </p:nvSpPr>
        <p:spPr>
          <a:xfrm>
            <a:off x="1723694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E672D0-A07D-FDF8-187C-0BB0DE5CBA11}"/>
              </a:ext>
            </a:extLst>
          </p:cNvPr>
          <p:cNvSpPr/>
          <p:nvPr/>
        </p:nvSpPr>
        <p:spPr>
          <a:xfrm>
            <a:off x="1723694" y="5387412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B260AB-1EA9-D66A-56A0-74C61E6E6390}"/>
              </a:ext>
            </a:extLst>
          </p:cNvPr>
          <p:cNvSpPr/>
          <p:nvPr/>
        </p:nvSpPr>
        <p:spPr>
          <a:xfrm>
            <a:off x="1715467" y="5889930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705940-E198-1C09-54D5-44A4677DC3F4}"/>
              </a:ext>
            </a:extLst>
          </p:cNvPr>
          <p:cNvSpPr/>
          <p:nvPr/>
        </p:nvSpPr>
        <p:spPr>
          <a:xfrm>
            <a:off x="2393678" y="380083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0CD2F-51C3-BF10-5BFC-180D4638D9E9}"/>
              </a:ext>
            </a:extLst>
          </p:cNvPr>
          <p:cNvSpPr/>
          <p:nvPr/>
        </p:nvSpPr>
        <p:spPr>
          <a:xfrm>
            <a:off x="2403180" y="486776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0559A-2512-CE4D-F7F2-310F1A2D37C8}"/>
              </a:ext>
            </a:extLst>
          </p:cNvPr>
          <p:cNvSpPr/>
          <p:nvPr/>
        </p:nvSpPr>
        <p:spPr>
          <a:xfrm>
            <a:off x="242183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CF948-9D22-D092-B129-B3C21A0F2DCB}"/>
              </a:ext>
            </a:extLst>
          </p:cNvPr>
          <p:cNvSpPr/>
          <p:nvPr/>
        </p:nvSpPr>
        <p:spPr>
          <a:xfrm>
            <a:off x="2400657" y="588792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F74D78-DD0A-90AA-F7E0-393276DBE286}"/>
              </a:ext>
            </a:extLst>
          </p:cNvPr>
          <p:cNvSpPr/>
          <p:nvPr/>
        </p:nvSpPr>
        <p:spPr>
          <a:xfrm>
            <a:off x="3119974" y="5384954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A50A19-EA35-CD45-630C-DF3A39567D1D}"/>
              </a:ext>
            </a:extLst>
          </p:cNvPr>
          <p:cNvSpPr/>
          <p:nvPr/>
        </p:nvSpPr>
        <p:spPr>
          <a:xfrm>
            <a:off x="3747947" y="5879503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15C916-4C2D-1259-7FEE-6AE5748412E2}"/>
              </a:ext>
            </a:extLst>
          </p:cNvPr>
          <p:cNvSpPr/>
          <p:nvPr/>
        </p:nvSpPr>
        <p:spPr>
          <a:xfrm>
            <a:off x="3128751" y="588255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B044B7-4ACA-DA62-6201-31AF19983809}"/>
              </a:ext>
            </a:extLst>
          </p:cNvPr>
          <p:cNvSpPr/>
          <p:nvPr/>
        </p:nvSpPr>
        <p:spPr>
          <a:xfrm>
            <a:off x="3777443" y="538646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D96374-AA2F-EB7B-94F7-AEA3580E5DE4}"/>
              </a:ext>
            </a:extLst>
          </p:cNvPr>
          <p:cNvSpPr/>
          <p:nvPr/>
        </p:nvSpPr>
        <p:spPr>
          <a:xfrm>
            <a:off x="3089141" y="4308135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object 11">
            <a:extLst>
              <a:ext uri="{FF2B5EF4-FFF2-40B4-BE49-F238E27FC236}">
                <a16:creationId xmlns:a16="http://schemas.microsoft.com/office/drawing/2014/main" id="{AC6C69B2-0F04-23FE-23BE-A5A949C700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279" y="2863249"/>
            <a:ext cx="180886" cy="180884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859AE943-DEDA-9E6A-EB18-134F9D98C9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141" y="2838047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7F150F0D-5256-2734-4386-28BCDB264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676" y="285923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09AD0D7C-6B9C-C2F7-EA15-688115578C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8467" y="3290753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E5090661-C663-BAD8-5A4C-DB5EA2B391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90" y="3286982"/>
            <a:ext cx="180886" cy="180884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7F4109AF-9325-BCD9-D032-94551FFB8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858" y="3784583"/>
            <a:ext cx="180886" cy="180884"/>
          </a:xfrm>
          <a:prstGeom prst="rect">
            <a:avLst/>
          </a:prstGeom>
        </p:spPr>
      </p:pic>
      <p:pic>
        <p:nvPicPr>
          <p:cNvPr id="29" name="object 11">
            <a:extLst>
              <a:ext uri="{FF2B5EF4-FFF2-40B4-BE49-F238E27FC236}">
                <a16:creationId xmlns:a16="http://schemas.microsoft.com/office/drawing/2014/main" id="{57F5D71F-F356-0769-5121-9E84220DC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800834"/>
            <a:ext cx="180886" cy="180884"/>
          </a:xfrm>
          <a:prstGeom prst="rect">
            <a:avLst/>
          </a:prstGeom>
        </p:spPr>
      </p:pic>
      <p:pic>
        <p:nvPicPr>
          <p:cNvPr id="30" name="object 11">
            <a:extLst>
              <a:ext uri="{FF2B5EF4-FFF2-40B4-BE49-F238E27FC236}">
                <a16:creationId xmlns:a16="http://schemas.microsoft.com/office/drawing/2014/main" id="{5CF87E35-96BB-DFAF-03DD-FEA1C0FE7D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307180"/>
            <a:ext cx="180886" cy="180884"/>
          </a:xfrm>
          <a:prstGeom prst="rect">
            <a:avLst/>
          </a:prstGeom>
        </p:spPr>
      </p:pic>
      <p:pic>
        <p:nvPicPr>
          <p:cNvPr id="31" name="object 11">
            <a:extLst>
              <a:ext uri="{FF2B5EF4-FFF2-40B4-BE49-F238E27FC236}">
                <a16:creationId xmlns:a16="http://schemas.microsoft.com/office/drawing/2014/main" id="{7D190A85-1BA0-7FB4-4003-5E33B6D57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076" y="4886957"/>
            <a:ext cx="180886" cy="180884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2AD8EDEA-3D44-B52B-3BE8-7C54D53541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140" y="5385885"/>
            <a:ext cx="180886" cy="180884"/>
          </a:xfrm>
          <a:prstGeom prst="rect">
            <a:avLst/>
          </a:prstGeom>
        </p:spPr>
      </p:pic>
      <p:pic>
        <p:nvPicPr>
          <p:cNvPr id="33" name="object 11">
            <a:extLst>
              <a:ext uri="{FF2B5EF4-FFF2-40B4-BE49-F238E27FC236}">
                <a16:creationId xmlns:a16="http://schemas.microsoft.com/office/drawing/2014/main" id="{EFA84140-374B-5F6C-CE3F-07ABD9489D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504" y="5932696"/>
            <a:ext cx="180886" cy="180884"/>
          </a:xfrm>
          <a:prstGeom prst="rect">
            <a:avLst/>
          </a:prstGeom>
        </p:spPr>
      </p:pic>
      <p:pic>
        <p:nvPicPr>
          <p:cNvPr id="34" name="object 11">
            <a:extLst>
              <a:ext uri="{FF2B5EF4-FFF2-40B4-BE49-F238E27FC236}">
                <a16:creationId xmlns:a16="http://schemas.microsoft.com/office/drawing/2014/main" id="{D6332FA8-22C1-E747-0784-C33392C59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5894763"/>
            <a:ext cx="180886" cy="180884"/>
          </a:xfrm>
          <a:prstGeom prst="rect">
            <a:avLst/>
          </a:prstGeom>
        </p:spPr>
      </p:pic>
      <p:pic>
        <p:nvPicPr>
          <p:cNvPr id="35" name="object 11">
            <a:extLst>
              <a:ext uri="{FF2B5EF4-FFF2-40B4-BE49-F238E27FC236}">
                <a16:creationId xmlns:a16="http://schemas.microsoft.com/office/drawing/2014/main" id="{77090278-9BFB-50F5-65C5-86D0E449B8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049" y="5882555"/>
            <a:ext cx="180886" cy="180884"/>
          </a:xfrm>
          <a:prstGeom prst="rect">
            <a:avLst/>
          </a:prstGeom>
        </p:spPr>
      </p:pic>
      <p:pic>
        <p:nvPicPr>
          <p:cNvPr id="36" name="object 11">
            <a:extLst>
              <a:ext uri="{FF2B5EF4-FFF2-40B4-BE49-F238E27FC236}">
                <a16:creationId xmlns:a16="http://schemas.microsoft.com/office/drawing/2014/main" id="{69BF25FA-C15E-705E-0053-A373A62CEA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5384954"/>
            <a:ext cx="180886" cy="180884"/>
          </a:xfrm>
          <a:prstGeom prst="rect">
            <a:avLst/>
          </a:prstGeom>
        </p:spPr>
      </p:pic>
      <p:pic>
        <p:nvPicPr>
          <p:cNvPr id="37" name="object 11">
            <a:extLst>
              <a:ext uri="{FF2B5EF4-FFF2-40B4-BE49-F238E27FC236}">
                <a16:creationId xmlns:a16="http://schemas.microsoft.com/office/drawing/2014/main" id="{6DC018DE-D659-0F6D-23EF-4D63FE0C11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5386876"/>
            <a:ext cx="180886" cy="180884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DF50D1A1-E9E8-2AD6-76C1-EA9A789152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548" y="4886957"/>
            <a:ext cx="180886" cy="180884"/>
          </a:xfrm>
          <a:prstGeom prst="rect">
            <a:avLst/>
          </a:prstGeom>
        </p:spPr>
      </p:pic>
      <p:pic>
        <p:nvPicPr>
          <p:cNvPr id="39" name="object 11">
            <a:extLst>
              <a:ext uri="{FF2B5EF4-FFF2-40B4-BE49-F238E27FC236}">
                <a16:creationId xmlns:a16="http://schemas.microsoft.com/office/drawing/2014/main" id="{D80434BC-7357-C978-FBF5-C01821393F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23" y="4864769"/>
            <a:ext cx="180886" cy="180884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3E2EA3EC-AE1A-B213-AC28-62F5F93E8D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311" y="4850830"/>
            <a:ext cx="180886" cy="180884"/>
          </a:xfrm>
          <a:prstGeom prst="rect">
            <a:avLst/>
          </a:prstGeom>
        </p:spPr>
      </p:pic>
      <p:pic>
        <p:nvPicPr>
          <p:cNvPr id="41" name="object 11">
            <a:extLst>
              <a:ext uri="{FF2B5EF4-FFF2-40B4-BE49-F238E27FC236}">
                <a16:creationId xmlns:a16="http://schemas.microsoft.com/office/drawing/2014/main" id="{0A0955D0-C345-D204-74D6-FABC37E9E0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4326844"/>
            <a:ext cx="180886" cy="180884"/>
          </a:xfrm>
          <a:prstGeom prst="rect">
            <a:avLst/>
          </a:prstGeom>
        </p:spPr>
      </p:pic>
      <p:pic>
        <p:nvPicPr>
          <p:cNvPr id="42" name="object 11">
            <a:extLst>
              <a:ext uri="{FF2B5EF4-FFF2-40B4-BE49-F238E27FC236}">
                <a16:creationId xmlns:a16="http://schemas.microsoft.com/office/drawing/2014/main" id="{9E9B98DC-A98F-2BC7-2CDA-57584D406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519" y="3784725"/>
            <a:ext cx="180886" cy="180884"/>
          </a:xfrm>
          <a:prstGeom prst="rect">
            <a:avLst/>
          </a:prstGeom>
        </p:spPr>
      </p:pic>
      <p:pic>
        <p:nvPicPr>
          <p:cNvPr id="43" name="object 11">
            <a:extLst>
              <a:ext uri="{FF2B5EF4-FFF2-40B4-BE49-F238E27FC236}">
                <a16:creationId xmlns:a16="http://schemas.microsoft.com/office/drawing/2014/main" id="{FD66E51A-2B86-3749-3D23-3BAC96D758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306" y="3805011"/>
            <a:ext cx="180886" cy="180884"/>
          </a:xfrm>
          <a:prstGeom prst="rect">
            <a:avLst/>
          </a:prstGeom>
        </p:spPr>
      </p:pic>
      <p:pic>
        <p:nvPicPr>
          <p:cNvPr id="44" name="object 11">
            <a:extLst>
              <a:ext uri="{FF2B5EF4-FFF2-40B4-BE49-F238E27FC236}">
                <a16:creationId xmlns:a16="http://schemas.microsoft.com/office/drawing/2014/main" id="{F3475BD2-DFAA-0F4E-3041-30E28C49E0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573" y="3815186"/>
            <a:ext cx="180886" cy="180884"/>
          </a:xfrm>
          <a:prstGeom prst="rect">
            <a:avLst/>
          </a:prstGeom>
        </p:spPr>
      </p:pic>
      <p:pic>
        <p:nvPicPr>
          <p:cNvPr id="45" name="object 11">
            <a:extLst>
              <a:ext uri="{FF2B5EF4-FFF2-40B4-BE49-F238E27FC236}">
                <a16:creationId xmlns:a16="http://schemas.microsoft.com/office/drawing/2014/main" id="{F675C46B-5F03-7726-26AD-CA90546EDE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986" y="4334968"/>
            <a:ext cx="180886" cy="180884"/>
          </a:xfrm>
          <a:prstGeom prst="rect">
            <a:avLst/>
          </a:prstGeom>
        </p:spPr>
      </p:pic>
      <p:pic>
        <p:nvPicPr>
          <p:cNvPr id="46" name="object 11">
            <a:extLst>
              <a:ext uri="{FF2B5EF4-FFF2-40B4-BE49-F238E27FC236}">
                <a16:creationId xmlns:a16="http://schemas.microsoft.com/office/drawing/2014/main" id="{714FC35B-B716-2A9E-047F-33C06E810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642" y="4322979"/>
            <a:ext cx="180886" cy="180884"/>
          </a:xfrm>
          <a:prstGeom prst="rect">
            <a:avLst/>
          </a:prstGeom>
        </p:spPr>
      </p:pic>
      <p:pic>
        <p:nvPicPr>
          <p:cNvPr id="47" name="object 11">
            <a:extLst>
              <a:ext uri="{FF2B5EF4-FFF2-40B4-BE49-F238E27FC236}">
                <a16:creationId xmlns:a16="http://schemas.microsoft.com/office/drawing/2014/main" id="{EFCE0369-319E-D742-6E8B-45D8DE51A1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47" y="3282778"/>
            <a:ext cx="180886" cy="180884"/>
          </a:xfrm>
          <a:prstGeom prst="rect">
            <a:avLst/>
          </a:prstGeom>
        </p:spPr>
      </p:pic>
      <p:pic>
        <p:nvPicPr>
          <p:cNvPr id="48" name="object 11">
            <a:extLst>
              <a:ext uri="{FF2B5EF4-FFF2-40B4-BE49-F238E27FC236}">
                <a16:creationId xmlns:a16="http://schemas.microsoft.com/office/drawing/2014/main" id="{A060C290-1BB1-092C-43A3-54DFF8C262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793" y="2829198"/>
            <a:ext cx="180886" cy="180884"/>
          </a:xfrm>
          <a:prstGeom prst="rect">
            <a:avLst/>
          </a:prstGeom>
        </p:spPr>
      </p:pic>
      <p:pic>
        <p:nvPicPr>
          <p:cNvPr id="49" name="object 11">
            <a:extLst>
              <a:ext uri="{FF2B5EF4-FFF2-40B4-BE49-F238E27FC236}">
                <a16:creationId xmlns:a16="http://schemas.microsoft.com/office/drawing/2014/main" id="{12153207-2A2A-9AA6-00DC-136B5EF495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2850305"/>
            <a:ext cx="180886" cy="180884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DAB96DFF-90F0-19CE-0AAD-4B180583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22" y="3281850"/>
            <a:ext cx="180886" cy="18088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C427478-6EE9-1441-78C2-EEC37F6275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528" y="2843672"/>
            <a:ext cx="180886" cy="18088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1F25FA7C-EECA-5874-2623-852974B96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217" y="2849458"/>
            <a:ext cx="180886" cy="18088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E90A7D2B-74D5-8221-2DB5-895C42F639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382" y="3256993"/>
            <a:ext cx="180886" cy="180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7EFF89-3140-D49C-F917-6892B8BC8192}"/>
              </a:ext>
            </a:extLst>
          </p:cNvPr>
          <p:cNvSpPr txBox="1"/>
          <p:nvPr/>
        </p:nvSpPr>
        <p:spPr>
          <a:xfrm>
            <a:off x="6710064" y="3584353"/>
            <a:ext cx="366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Contour value (</a:t>
            </a:r>
            <a:r>
              <a:rPr lang="en-US" sz="2400" dirty="0" err="1"/>
              <a:t>isovalue</a:t>
            </a:r>
            <a:r>
              <a:rPr lang="en-US" sz="2400" dirty="0"/>
              <a:t>) = C</a:t>
            </a:r>
          </a:p>
        </p:txBody>
      </p:sp>
      <p:pic>
        <p:nvPicPr>
          <p:cNvPr id="55" name="object 11">
            <a:extLst>
              <a:ext uri="{FF2B5EF4-FFF2-40B4-BE49-F238E27FC236}">
                <a16:creationId xmlns:a16="http://schemas.microsoft.com/office/drawing/2014/main" id="{F6600370-452A-6D72-22B0-320419B7DB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5142" y="4156546"/>
            <a:ext cx="180886" cy="180884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7EA828F-DB3B-7B0C-3AC5-6C86176853C3}"/>
              </a:ext>
            </a:extLst>
          </p:cNvPr>
          <p:cNvSpPr/>
          <p:nvPr/>
        </p:nvSpPr>
        <p:spPr>
          <a:xfrm>
            <a:off x="6892397" y="4600238"/>
            <a:ext cx="180886" cy="180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56986E-AF2D-1228-821F-9097DF9B6358}"/>
              </a:ext>
            </a:extLst>
          </p:cNvPr>
          <p:cNvSpPr txBox="1"/>
          <p:nvPr/>
        </p:nvSpPr>
        <p:spPr>
          <a:xfrm>
            <a:off x="7214712" y="403739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&gt; 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FCD08B-469C-70DF-1CDB-CC46D50072BA}"/>
              </a:ext>
            </a:extLst>
          </p:cNvPr>
          <p:cNvSpPr txBox="1"/>
          <p:nvPr/>
        </p:nvSpPr>
        <p:spPr>
          <a:xfrm>
            <a:off x="7214712" y="4476304"/>
            <a:ext cx="1141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 &lt; 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4208CC-D41F-50E6-AEA4-C494B50922F6}"/>
              </a:ext>
            </a:extLst>
          </p:cNvPr>
          <p:cNvCxnSpPr>
            <a:cxnSpLocks/>
          </p:cNvCxnSpPr>
          <p:nvPr/>
        </p:nvCxnSpPr>
        <p:spPr>
          <a:xfrm>
            <a:off x="1814137" y="3669409"/>
            <a:ext cx="70198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4EEEFF-E845-FD94-165B-6DB2072E33AA}"/>
              </a:ext>
            </a:extLst>
          </p:cNvPr>
          <p:cNvCxnSpPr>
            <a:cxnSpLocks/>
          </p:cNvCxnSpPr>
          <p:nvPr/>
        </p:nvCxnSpPr>
        <p:spPr>
          <a:xfrm>
            <a:off x="2516119" y="3678834"/>
            <a:ext cx="315571" cy="2166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C5B4E0-0713-2A78-B51A-D358311211F8}"/>
              </a:ext>
            </a:extLst>
          </p:cNvPr>
          <p:cNvCxnSpPr>
            <a:cxnSpLocks/>
          </p:cNvCxnSpPr>
          <p:nvPr/>
        </p:nvCxnSpPr>
        <p:spPr>
          <a:xfrm>
            <a:off x="2831690" y="3903261"/>
            <a:ext cx="400842" cy="2532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C9F6CE-BC17-B81B-8D64-6C59C393FF42}"/>
              </a:ext>
            </a:extLst>
          </p:cNvPr>
          <p:cNvCxnSpPr>
            <a:cxnSpLocks/>
          </p:cNvCxnSpPr>
          <p:nvPr/>
        </p:nvCxnSpPr>
        <p:spPr>
          <a:xfrm>
            <a:off x="3232532" y="4156546"/>
            <a:ext cx="257126" cy="2688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C1328A-0EDE-3D72-9271-1557BF514207}"/>
              </a:ext>
            </a:extLst>
          </p:cNvPr>
          <p:cNvCxnSpPr>
            <a:cxnSpLocks/>
          </p:cNvCxnSpPr>
          <p:nvPr/>
        </p:nvCxnSpPr>
        <p:spPr>
          <a:xfrm>
            <a:off x="3489658" y="4406843"/>
            <a:ext cx="54964" cy="5950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34DF72-CC78-2496-8BA9-8F4CE82D5A79}"/>
              </a:ext>
            </a:extLst>
          </p:cNvPr>
          <p:cNvCxnSpPr>
            <a:cxnSpLocks/>
          </p:cNvCxnSpPr>
          <p:nvPr/>
        </p:nvCxnSpPr>
        <p:spPr>
          <a:xfrm>
            <a:off x="3544622" y="4984816"/>
            <a:ext cx="329425" cy="2737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9BE9E5E-1693-981E-4B41-6DCA40D2CB18}"/>
              </a:ext>
            </a:extLst>
          </p:cNvPr>
          <p:cNvCxnSpPr>
            <a:cxnSpLocks/>
          </p:cNvCxnSpPr>
          <p:nvPr/>
        </p:nvCxnSpPr>
        <p:spPr>
          <a:xfrm>
            <a:off x="3875615" y="5258609"/>
            <a:ext cx="403548" cy="2425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F5AB7CC-7E8A-9270-0EAE-0D950A81C6C7}"/>
              </a:ext>
            </a:extLst>
          </p:cNvPr>
          <p:cNvCxnSpPr>
            <a:cxnSpLocks/>
          </p:cNvCxnSpPr>
          <p:nvPr/>
        </p:nvCxnSpPr>
        <p:spPr>
          <a:xfrm flipH="1">
            <a:off x="4260078" y="5509142"/>
            <a:ext cx="19085" cy="5054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ject 11">
            <a:extLst>
              <a:ext uri="{FF2B5EF4-FFF2-40B4-BE49-F238E27FC236}">
                <a16:creationId xmlns:a16="http://schemas.microsoft.com/office/drawing/2014/main" id="{361C2969-DD53-3BAD-C68A-8D13744894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802" y="3289383"/>
            <a:ext cx="180886" cy="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893E-8A35-B31D-A12B-FC8AF611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EB8C-6A0B-FDDB-4856-41B043D5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 in a 2D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2E6A-0DD3-7EA8-ADD6-8C60BDC2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101310"/>
          </a:xfrm>
        </p:spPr>
        <p:txBody>
          <a:bodyPr/>
          <a:lstStyle/>
          <a:p>
            <a:r>
              <a:rPr lang="en-US" dirty="0"/>
              <a:t>Finding Isocontour in a cell is an </a:t>
            </a:r>
            <a:r>
              <a:rPr lang="en-US" b="1" dirty="0"/>
              <a:t>inverse problem of value interpolation</a:t>
            </a:r>
          </a:p>
        </p:txBody>
      </p:sp>
      <p:pic>
        <p:nvPicPr>
          <p:cNvPr id="6" name="Picture 5" descr="A diagram of a square with black circles and a red dot&#10;&#10;Description automatically generated">
            <a:extLst>
              <a:ext uri="{FF2B5EF4-FFF2-40B4-BE49-F238E27FC236}">
                <a16:creationId xmlns:a16="http://schemas.microsoft.com/office/drawing/2014/main" id="{DA69FA80-1D66-1F0E-D469-BBECF5D2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3" y="2602271"/>
            <a:ext cx="4330700" cy="3556000"/>
          </a:xfrm>
          <a:prstGeom prst="rect">
            <a:avLst/>
          </a:prstGeom>
        </p:spPr>
      </p:pic>
      <p:pic>
        <p:nvPicPr>
          <p:cNvPr id="4" name="Picture 3" descr="A diagram of a square with black lines and letters&#10;&#10;Description automatically generated">
            <a:extLst>
              <a:ext uri="{FF2B5EF4-FFF2-40B4-BE49-F238E27FC236}">
                <a16:creationId xmlns:a16="http://schemas.microsoft.com/office/drawing/2014/main" id="{F5BF2A1A-4725-2582-B5DC-B7A1EFA32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401" y="2600113"/>
            <a:ext cx="3822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6E0F6-488F-D1D2-21A0-69D51DF6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3798-67F4-EFB8-1109-539C1870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Isocontouring by 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5FA-7A55-BC5A-1920-4C8CCC97B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835352"/>
          </a:xfrm>
        </p:spPr>
        <p:txBody>
          <a:bodyPr/>
          <a:lstStyle/>
          <a:p>
            <a:r>
              <a:rPr lang="en-US" sz="2800" spc="-50" dirty="0">
                <a:latin typeface="Calibri"/>
                <a:cs typeface="Calibri"/>
              </a:rPr>
              <a:t>C</a:t>
            </a:r>
            <a:r>
              <a:rPr lang="en-US" sz="2800" spc="-5" dirty="0">
                <a:latin typeface="Calibri"/>
                <a:cs typeface="Calibri"/>
              </a:rPr>
              <a:t>ompute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isocontour </a:t>
            </a:r>
            <a:r>
              <a:rPr lang="en-US" sz="2800" spc="5" dirty="0">
                <a:latin typeface="Calibri"/>
                <a:cs typeface="Calibri"/>
              </a:rPr>
              <a:t>within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cell </a:t>
            </a:r>
            <a:r>
              <a:rPr lang="en-US" sz="2800" spc="-7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based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on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linear</a:t>
            </a:r>
            <a:r>
              <a:rPr lang="en-US" sz="2800" spc="-5" dirty="0">
                <a:latin typeface="Calibri"/>
                <a:cs typeface="Calibri"/>
              </a:rPr>
              <a:t> interpolation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FD852-1922-57AC-1CEC-99A1D649A360}"/>
              </a:ext>
            </a:extLst>
          </p:cNvPr>
          <p:cNvSpPr txBox="1"/>
          <p:nvPr/>
        </p:nvSpPr>
        <p:spPr>
          <a:xfrm>
            <a:off x="5140725" y="2534858"/>
            <a:ext cx="667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0" dirty="0">
                <a:latin typeface="Calibri"/>
                <a:cs typeface="Calibri"/>
              </a:rPr>
              <a:t>Identify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edges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that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are</a:t>
            </a:r>
            <a:r>
              <a:rPr lang="en-US" sz="2400" spc="-5" dirty="0">
                <a:latin typeface="Calibri"/>
                <a:cs typeface="Calibri"/>
              </a:rPr>
              <a:t> ‘zero </a:t>
            </a:r>
            <a:r>
              <a:rPr lang="en-US" sz="2400" spc="15" dirty="0">
                <a:latin typeface="Calibri"/>
                <a:cs typeface="Calibri"/>
              </a:rPr>
              <a:t>crossing’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Calibri"/>
                <a:cs typeface="Calibri"/>
              </a:rPr>
              <a:t>Values </a:t>
            </a:r>
            <a:r>
              <a:rPr lang="en-US" sz="2400" dirty="0">
                <a:latin typeface="Calibri"/>
                <a:cs typeface="Calibri"/>
              </a:rPr>
              <a:t>at </a:t>
            </a:r>
            <a:r>
              <a:rPr lang="en-US" sz="2400" spc="10" dirty="0">
                <a:latin typeface="Calibri"/>
                <a:cs typeface="Calibri"/>
              </a:rPr>
              <a:t>the </a:t>
            </a:r>
            <a:r>
              <a:rPr lang="en-US" sz="2400" spc="5" dirty="0">
                <a:latin typeface="Calibri"/>
                <a:cs typeface="Calibri"/>
              </a:rPr>
              <a:t>two </a:t>
            </a:r>
            <a:r>
              <a:rPr lang="en-US" sz="2400" spc="15" dirty="0">
                <a:latin typeface="Calibri"/>
                <a:cs typeface="Calibri"/>
              </a:rPr>
              <a:t>end </a:t>
            </a:r>
            <a:r>
              <a:rPr lang="en-US" sz="2400" spc="5" dirty="0">
                <a:latin typeface="Calibri"/>
                <a:cs typeface="Calibri"/>
              </a:rPr>
              <a:t>points are </a:t>
            </a:r>
            <a:r>
              <a:rPr lang="en-US" sz="2400" dirty="0">
                <a:latin typeface="Calibri"/>
                <a:cs typeface="Calibri"/>
              </a:rPr>
              <a:t>greater </a:t>
            </a:r>
            <a:r>
              <a:rPr lang="en-US" sz="2400" spc="5" dirty="0">
                <a:latin typeface="Calibri"/>
                <a:cs typeface="Calibri"/>
              </a:rPr>
              <a:t> (+) </a:t>
            </a:r>
            <a:r>
              <a:rPr lang="en-US" sz="2400" spc="15" dirty="0">
                <a:latin typeface="Calibri"/>
                <a:cs typeface="Calibri"/>
              </a:rPr>
              <a:t>and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smaller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210" dirty="0">
                <a:latin typeface="Calibri"/>
                <a:cs typeface="Calibri"/>
              </a:rPr>
              <a:t>(-­‐)</a:t>
            </a:r>
            <a:r>
              <a:rPr lang="en-US" sz="2400" spc="-175" dirty="0">
                <a:latin typeface="Calibri"/>
                <a:cs typeface="Calibri"/>
              </a:rPr>
              <a:t>  </a:t>
            </a:r>
            <a:r>
              <a:rPr lang="en-US" sz="2400" spc="10" dirty="0">
                <a:latin typeface="Calibri"/>
                <a:cs typeface="Calibri"/>
              </a:rPr>
              <a:t>than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the </a:t>
            </a:r>
            <a:r>
              <a:rPr lang="en-US" sz="2400" dirty="0">
                <a:latin typeface="Calibri"/>
                <a:cs typeface="Calibri"/>
              </a:rPr>
              <a:t>contour</a:t>
            </a:r>
            <a:r>
              <a:rPr lang="en-US" sz="2400" spc="5" dirty="0">
                <a:latin typeface="Calibri"/>
                <a:cs typeface="Calibri"/>
              </a:rPr>
              <a:t> value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spc="5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5" dirty="0">
                <a:latin typeface="Calibri"/>
                <a:cs typeface="Calibri"/>
              </a:rPr>
              <a:t>Calculate </a:t>
            </a:r>
            <a:r>
              <a:rPr lang="en-US" sz="2400" spc="10" dirty="0">
                <a:latin typeface="Calibri"/>
                <a:cs typeface="Calibri"/>
              </a:rPr>
              <a:t>the </a:t>
            </a:r>
            <a:r>
              <a:rPr lang="en-US" sz="2400" spc="5" dirty="0">
                <a:latin typeface="Calibri"/>
                <a:cs typeface="Calibri"/>
              </a:rPr>
              <a:t>positions </a:t>
            </a:r>
            <a:r>
              <a:rPr lang="en-US" sz="2400" spc="10" dirty="0">
                <a:latin typeface="Calibri"/>
                <a:cs typeface="Calibri"/>
              </a:rPr>
              <a:t>in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those edges that has value equal to </a:t>
            </a:r>
            <a:r>
              <a:rPr lang="en-US" sz="2400" spc="10" dirty="0" err="1">
                <a:latin typeface="Calibri"/>
                <a:cs typeface="Calibri"/>
              </a:rPr>
              <a:t>isovalue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spc="10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latin typeface="Calibri"/>
                <a:cs typeface="Calibri"/>
              </a:rPr>
              <a:t>Connect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the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points </a:t>
            </a:r>
            <a:r>
              <a:rPr lang="en-US" sz="2400" spc="10" dirty="0">
                <a:latin typeface="Calibri"/>
                <a:cs typeface="Calibri"/>
              </a:rPr>
              <a:t>with a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line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2D1BD-8F43-FE09-3D9F-E40BF73711AB}"/>
              </a:ext>
            </a:extLst>
          </p:cNvPr>
          <p:cNvSpPr/>
          <p:nvPr/>
        </p:nvSpPr>
        <p:spPr>
          <a:xfrm>
            <a:off x="1773044" y="2932770"/>
            <a:ext cx="2642839" cy="2414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4D10FD-C2CB-729B-B966-1A1E4450C2B2}"/>
                  </a:ext>
                </a:extLst>
              </p14:cNvPr>
              <p14:cNvContentPartPr/>
              <p14:nvPr/>
            </p14:nvContentPartPr>
            <p14:xfrm>
              <a:off x="1788772" y="292288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4D10FD-C2CB-729B-B966-1A1E4450C2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6132" y="28602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7909F7-B98C-111C-A5C0-1FD7AC48A780}"/>
                  </a:ext>
                </a:extLst>
              </p14:cNvPr>
              <p14:cNvContentPartPr/>
              <p14:nvPr/>
            </p14:nvContentPartPr>
            <p14:xfrm>
              <a:off x="4433332" y="291244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7909F7-B98C-111C-A5C0-1FD7AC48A7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0332" y="28498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40AC7A-5BB2-5C95-4E60-A5E5CCA8B0C5}"/>
                  </a:ext>
                </a:extLst>
              </p14:cNvPr>
              <p14:cNvContentPartPr/>
              <p14:nvPr/>
            </p14:nvContentPartPr>
            <p14:xfrm>
              <a:off x="1774012" y="533848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40AC7A-5BB2-5C95-4E60-A5E5CCA8B0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1012" y="52754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653D6B-2027-8D6C-2183-6B6BC5E8B067}"/>
                  </a:ext>
                </a:extLst>
              </p14:cNvPr>
              <p14:cNvContentPartPr/>
              <p14:nvPr/>
            </p14:nvContentPartPr>
            <p14:xfrm>
              <a:off x="4426492" y="534568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653D6B-2027-8D6C-2183-6B6BC5E8B0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3492" y="5282685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F607B7-E831-A748-53AD-BEEC14F800B6}"/>
              </a:ext>
            </a:extLst>
          </p:cNvPr>
          <p:cNvSpPr txBox="1"/>
          <p:nvPr/>
        </p:nvSpPr>
        <p:spPr>
          <a:xfrm>
            <a:off x="1115122" y="5430434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 (-)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9A94A-529D-0AE3-7451-45298BD8A63E}"/>
              </a:ext>
            </a:extLst>
          </p:cNvPr>
          <p:cNvSpPr txBox="1"/>
          <p:nvPr/>
        </p:nvSpPr>
        <p:spPr>
          <a:xfrm>
            <a:off x="4189142" y="548158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 (-)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5C6CF-F545-9EE1-44D3-7F09026DAC6D}"/>
              </a:ext>
            </a:extLst>
          </p:cNvPr>
          <p:cNvSpPr txBox="1"/>
          <p:nvPr/>
        </p:nvSpPr>
        <p:spPr>
          <a:xfrm>
            <a:off x="1211766" y="2385858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P3 (+)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4F3E5-D904-77EF-5C6B-794101CDDBA9}"/>
              </a:ext>
            </a:extLst>
          </p:cNvPr>
          <p:cNvSpPr txBox="1"/>
          <p:nvPr/>
        </p:nvSpPr>
        <p:spPr>
          <a:xfrm>
            <a:off x="4002337" y="2369792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P2 (+)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87C372-D43D-88D0-9920-E96295E73F1F}"/>
              </a:ext>
            </a:extLst>
          </p:cNvPr>
          <p:cNvCxnSpPr/>
          <p:nvPr/>
        </p:nvCxnSpPr>
        <p:spPr>
          <a:xfrm>
            <a:off x="1773044" y="3025098"/>
            <a:ext cx="0" cy="2230244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010EAB-2927-7167-5876-6CD62B896849}"/>
              </a:ext>
            </a:extLst>
          </p:cNvPr>
          <p:cNvCxnSpPr/>
          <p:nvPr/>
        </p:nvCxnSpPr>
        <p:spPr>
          <a:xfrm>
            <a:off x="4415883" y="3014670"/>
            <a:ext cx="0" cy="2230244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1C75C7-A0D0-7236-AF33-63226DC4E120}"/>
                  </a:ext>
                </a:extLst>
              </p14:cNvPr>
              <p14:cNvContentPartPr/>
              <p14:nvPr/>
            </p14:nvContentPartPr>
            <p14:xfrm>
              <a:off x="1767532" y="378076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1C75C7-A0D0-7236-AF33-63226DC4E1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4892" y="37181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D034F8-1D45-E14E-1651-950885CF43D8}"/>
                  </a:ext>
                </a:extLst>
              </p14:cNvPr>
              <p14:cNvContentPartPr/>
              <p14:nvPr/>
            </p14:nvContentPartPr>
            <p14:xfrm>
              <a:off x="4433692" y="451912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D034F8-1D45-E14E-1651-950885CF43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1052" y="4456485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E72F34-9968-AB31-5A70-F5BE0C891A5A}"/>
              </a:ext>
            </a:extLst>
          </p:cNvPr>
          <p:cNvCxnSpPr>
            <a:cxnSpLocks/>
          </p:cNvCxnSpPr>
          <p:nvPr/>
        </p:nvCxnSpPr>
        <p:spPr>
          <a:xfrm>
            <a:off x="1853569" y="3796219"/>
            <a:ext cx="2544506" cy="72290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6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/>
      <p:bldP spid="10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CC72-7B1D-D9BA-B6FF-23DE859F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5EE3-E993-4205-E251-62EED0BE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59CF5-5728-9AFC-7B0D-FC7B45E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887043"/>
          </a:xfrm>
        </p:spPr>
        <p:txBody>
          <a:bodyPr/>
          <a:lstStyle/>
          <a:p>
            <a:pPr marL="351790" marR="5080" indent="-339725">
              <a:lnSpc>
                <a:spcPct val="100699"/>
              </a:lnSpc>
              <a:spcBef>
                <a:spcPts val="85"/>
              </a:spcBef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spc="-10" dirty="0">
                <a:latin typeface="Calibri"/>
                <a:cs typeface="Calibri"/>
              </a:rPr>
              <a:t>Edges</a:t>
            </a:r>
            <a:r>
              <a:rPr lang="en-US" sz="2800" spc="-5" dirty="0">
                <a:latin typeface="Calibri"/>
                <a:cs typeface="Calibri"/>
              </a:rPr>
              <a:t> that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have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values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greater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(+) </a:t>
            </a:r>
            <a:r>
              <a:rPr lang="en-US" sz="2800" spc="5" dirty="0">
                <a:latin typeface="Calibri"/>
                <a:cs typeface="Calibri"/>
              </a:rPr>
              <a:t>and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less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385" dirty="0">
                <a:latin typeface="Calibri"/>
                <a:cs typeface="Calibri"/>
              </a:rPr>
              <a:t>(-­‐)  </a:t>
            </a:r>
            <a:r>
              <a:rPr lang="en-US" sz="2800" spc="-38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than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contour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values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must </a:t>
            </a:r>
            <a:r>
              <a:rPr lang="en-US" sz="2800" spc="-10" dirty="0">
                <a:latin typeface="Calibri"/>
                <a:cs typeface="Calibri"/>
              </a:rPr>
              <a:t>contain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point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P </a:t>
            </a:r>
            <a:r>
              <a:rPr lang="en-US" sz="2800" spc="-7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that </a:t>
            </a:r>
            <a:r>
              <a:rPr lang="en-US" sz="2800" spc="5" dirty="0">
                <a:latin typeface="Calibri"/>
                <a:cs typeface="Calibri"/>
              </a:rPr>
              <a:t>has</a:t>
            </a:r>
            <a:r>
              <a:rPr lang="en-US" sz="2800" dirty="0">
                <a:latin typeface="Calibri"/>
                <a:cs typeface="Calibri"/>
              </a:rPr>
              <a:t> f(p) </a:t>
            </a:r>
            <a:r>
              <a:rPr lang="en-US" sz="2800" spc="5" dirty="0">
                <a:latin typeface="Calibri"/>
                <a:cs typeface="Calibri"/>
              </a:rPr>
              <a:t>=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pc="5" dirty="0">
                <a:latin typeface="Calibri"/>
                <a:cs typeface="Calibri"/>
              </a:rPr>
              <a:t>C</a:t>
            </a:r>
            <a:endParaRPr lang="en-US" sz="2800" dirty="0">
              <a:latin typeface="Calibri"/>
              <a:cs typeface="Calibri"/>
            </a:endParaRPr>
          </a:p>
          <a:p>
            <a:pPr marL="753745" marR="350520" indent="-288925">
              <a:lnSpc>
                <a:spcPct val="102699"/>
              </a:lnSpc>
              <a:spcBef>
                <a:spcPts val="560"/>
              </a:spcBef>
            </a:pPr>
            <a:r>
              <a:rPr lang="en-US" sz="2400" spc="5" dirty="0">
                <a:latin typeface="Calibri"/>
                <a:cs typeface="Calibri"/>
              </a:rPr>
              <a:t>This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based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on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the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assumption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that values </a:t>
            </a:r>
            <a:r>
              <a:rPr lang="en-US" sz="2400" spc="-5" dirty="0">
                <a:latin typeface="Calibri"/>
                <a:cs typeface="Calibri"/>
              </a:rPr>
              <a:t>vary </a:t>
            </a:r>
            <a:r>
              <a:rPr lang="en-US" sz="2400" spc="-605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linearly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and</a:t>
            </a:r>
            <a:r>
              <a:rPr lang="en-US" sz="2400" dirty="0">
                <a:latin typeface="Calibri"/>
                <a:cs typeface="Calibri"/>
              </a:rPr>
              <a:t> continuously </a:t>
            </a:r>
            <a:r>
              <a:rPr lang="en-US" sz="2400" spc="-5" dirty="0">
                <a:latin typeface="Calibri"/>
                <a:cs typeface="Calibri"/>
              </a:rPr>
              <a:t>across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the </a:t>
            </a:r>
            <a:r>
              <a:rPr lang="en-US" sz="2400" dirty="0">
                <a:latin typeface="Calibri"/>
                <a:cs typeface="Calibri"/>
              </a:rPr>
              <a:t>edge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138C4B-6C96-2465-B4A0-B5C696818FD6}"/>
              </a:ext>
            </a:extLst>
          </p:cNvPr>
          <p:cNvCxnSpPr/>
          <p:nvPr/>
        </p:nvCxnSpPr>
        <p:spPr>
          <a:xfrm>
            <a:off x="2536902" y="3761453"/>
            <a:ext cx="0" cy="2163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C102E6-C6FA-0DD8-DE07-44C98F543359}"/>
              </a:ext>
            </a:extLst>
          </p:cNvPr>
          <p:cNvCxnSpPr>
            <a:cxnSpLocks/>
          </p:cNvCxnSpPr>
          <p:nvPr/>
        </p:nvCxnSpPr>
        <p:spPr>
          <a:xfrm flipH="1">
            <a:off x="2536902" y="5924786"/>
            <a:ext cx="28138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A76E78-264A-9684-6BD7-968BF3242745}"/>
              </a:ext>
            </a:extLst>
          </p:cNvPr>
          <p:cNvCxnSpPr>
            <a:cxnSpLocks/>
          </p:cNvCxnSpPr>
          <p:nvPr/>
        </p:nvCxnSpPr>
        <p:spPr>
          <a:xfrm>
            <a:off x="2928938" y="4386267"/>
            <a:ext cx="1700212" cy="10095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E5BE2-F155-2DC4-C45E-97B76EAA95BD}"/>
              </a:ext>
            </a:extLst>
          </p:cNvPr>
          <p:cNvCxnSpPr>
            <a:cxnSpLocks/>
          </p:cNvCxnSpPr>
          <p:nvPr/>
        </p:nvCxnSpPr>
        <p:spPr>
          <a:xfrm>
            <a:off x="2536902" y="4381364"/>
            <a:ext cx="392036" cy="490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5950D-72C0-DED0-294C-DEEDFA35F9E3}"/>
              </a:ext>
            </a:extLst>
          </p:cNvPr>
          <p:cNvCxnSpPr>
            <a:cxnSpLocks/>
          </p:cNvCxnSpPr>
          <p:nvPr/>
        </p:nvCxnSpPr>
        <p:spPr>
          <a:xfrm>
            <a:off x="2536902" y="4891063"/>
            <a:ext cx="121089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C68231-1D0D-7724-9D8A-970D60CEE057}"/>
              </a:ext>
            </a:extLst>
          </p:cNvPr>
          <p:cNvCxnSpPr>
            <a:cxnSpLocks/>
          </p:cNvCxnSpPr>
          <p:nvPr/>
        </p:nvCxnSpPr>
        <p:spPr>
          <a:xfrm>
            <a:off x="2536902" y="5395860"/>
            <a:ext cx="209224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0CC31B-6934-A4E5-D70A-36DFD13C2F78}"/>
              </a:ext>
            </a:extLst>
          </p:cNvPr>
          <p:cNvCxnSpPr>
            <a:cxnSpLocks/>
          </p:cNvCxnSpPr>
          <p:nvPr/>
        </p:nvCxnSpPr>
        <p:spPr>
          <a:xfrm>
            <a:off x="2928938" y="4381364"/>
            <a:ext cx="0" cy="154342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5521D5-B1A5-94A0-EA2D-2773D4910E68}"/>
              </a:ext>
            </a:extLst>
          </p:cNvPr>
          <p:cNvCxnSpPr>
            <a:cxnSpLocks/>
          </p:cNvCxnSpPr>
          <p:nvPr/>
        </p:nvCxnSpPr>
        <p:spPr>
          <a:xfrm>
            <a:off x="4629150" y="5395860"/>
            <a:ext cx="0" cy="52892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ECD5A3-0095-4D59-9C7E-41806145C070}"/>
              </a:ext>
            </a:extLst>
          </p:cNvPr>
          <p:cNvSpPr txBox="1"/>
          <p:nvPr/>
        </p:nvSpPr>
        <p:spPr>
          <a:xfrm>
            <a:off x="2100695" y="5153075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4E7D1-DB0D-ED2E-99C2-158D1CD1D5A2}"/>
              </a:ext>
            </a:extLst>
          </p:cNvPr>
          <p:cNvSpPr txBox="1"/>
          <p:nvPr/>
        </p:nvSpPr>
        <p:spPr>
          <a:xfrm>
            <a:off x="2076519" y="418621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AE86B0-5B5D-4A11-D90F-2FE015588858}"/>
              </a:ext>
            </a:extLst>
          </p:cNvPr>
          <p:cNvSpPr txBox="1"/>
          <p:nvPr/>
        </p:nvSpPr>
        <p:spPr>
          <a:xfrm>
            <a:off x="2086042" y="469580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FFE39B-4C9E-3BB2-01E0-39EDA269CA0D}"/>
              </a:ext>
            </a:extLst>
          </p:cNvPr>
          <p:cNvSpPr txBox="1"/>
          <p:nvPr/>
        </p:nvSpPr>
        <p:spPr>
          <a:xfrm>
            <a:off x="2696011" y="596270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E83DC7-7EFF-7CC1-4D5A-1C5B20C54013}"/>
              </a:ext>
            </a:extLst>
          </p:cNvPr>
          <p:cNvSpPr txBox="1"/>
          <p:nvPr/>
        </p:nvSpPr>
        <p:spPr>
          <a:xfrm>
            <a:off x="4383382" y="5943649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P2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8C8FC9-1D8F-0BB3-090D-A8042B9B303D}"/>
              </a:ext>
            </a:extLst>
          </p:cNvPr>
          <p:cNvCxnSpPr>
            <a:cxnSpLocks/>
          </p:cNvCxnSpPr>
          <p:nvPr/>
        </p:nvCxnSpPr>
        <p:spPr>
          <a:xfrm>
            <a:off x="7200898" y="4667228"/>
            <a:ext cx="24003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E8CD35-6E3A-70B9-F417-5BFCEF6C5616}"/>
              </a:ext>
            </a:extLst>
          </p:cNvPr>
          <p:cNvSpPr txBox="1"/>
          <p:nvPr/>
        </p:nvSpPr>
        <p:spPr>
          <a:xfrm>
            <a:off x="6711941" y="4481079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7C4B4E-5575-E912-2328-AA17710E229D}"/>
              </a:ext>
            </a:extLst>
          </p:cNvPr>
          <p:cNvSpPr txBox="1"/>
          <p:nvPr/>
        </p:nvSpPr>
        <p:spPr>
          <a:xfrm>
            <a:off x="9664702" y="4462023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9F2F322-185A-466A-5983-1659007D0D44}"/>
                  </a:ext>
                </a:extLst>
              </p14:cNvPr>
              <p14:cNvContentPartPr/>
              <p14:nvPr/>
            </p14:nvContentPartPr>
            <p14:xfrm>
              <a:off x="2917732" y="4397445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9F2F322-185A-466A-5983-1659007D0D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5092" y="4334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A5FB2F8-1405-1561-EE74-785178ABB119}"/>
                  </a:ext>
                </a:extLst>
              </p14:cNvPr>
              <p14:cNvContentPartPr/>
              <p14:nvPr/>
            </p14:nvContentPartPr>
            <p14:xfrm>
              <a:off x="4614772" y="5394645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A5FB2F8-1405-1561-EE74-785178ABB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132" y="53316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21909BC-B3E1-E0D4-BB5C-3741C265D66A}"/>
                  </a:ext>
                </a:extLst>
              </p14:cNvPr>
              <p14:cNvContentPartPr/>
              <p14:nvPr/>
            </p14:nvContentPartPr>
            <p14:xfrm>
              <a:off x="7277692" y="4662045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21909BC-B3E1-E0D4-BB5C-3741C265D6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4692" y="45990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E1EDEF8-B7DB-1E5B-5337-B0F002BF0EFC}"/>
                  </a:ext>
                </a:extLst>
              </p14:cNvPr>
              <p14:cNvContentPartPr/>
              <p14:nvPr/>
            </p14:nvContentPartPr>
            <p14:xfrm>
              <a:off x="9591772" y="4650885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E1EDEF8-B7DB-1E5B-5337-B0F002BF0E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8772" y="458824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8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6D7AE-5AEF-D3FF-87E2-761BC3C44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D490-AE77-4882-9534-F5E6C402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Compute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8469-BDC3-45B4-0799-8E8758E9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035705"/>
          </a:xfrm>
        </p:spPr>
        <p:txBody>
          <a:bodyPr/>
          <a:lstStyle/>
          <a:p>
            <a:r>
              <a:rPr lang="en-US" sz="2800" spc="5" dirty="0">
                <a:latin typeface="Calibri"/>
                <a:cs typeface="Calibri"/>
              </a:rPr>
              <a:t>The </a:t>
            </a:r>
            <a:r>
              <a:rPr lang="en-US" sz="2800" spc="-10" dirty="0">
                <a:latin typeface="Calibri"/>
                <a:cs typeface="Calibri"/>
              </a:rPr>
              <a:t>intersection </a:t>
            </a:r>
            <a:r>
              <a:rPr lang="en-US" sz="2800" spc="-5" dirty="0">
                <a:latin typeface="Calibri"/>
                <a:cs typeface="Calibri"/>
              </a:rPr>
              <a:t>point </a:t>
            </a:r>
            <a:r>
              <a:rPr lang="en-US" sz="2800" b="1" dirty="0">
                <a:latin typeface="Calibri"/>
                <a:cs typeface="Calibri"/>
              </a:rPr>
              <a:t>f(p) </a:t>
            </a:r>
            <a:r>
              <a:rPr lang="en-US" sz="2800" b="1" spc="5" dirty="0">
                <a:latin typeface="Calibri"/>
                <a:cs typeface="Calibri"/>
              </a:rPr>
              <a:t>= C </a:t>
            </a:r>
            <a:r>
              <a:rPr lang="en-US" sz="2800" spc="5" dirty="0">
                <a:latin typeface="Calibri"/>
                <a:cs typeface="Calibri"/>
              </a:rPr>
              <a:t>on the </a:t>
            </a:r>
            <a:r>
              <a:rPr lang="en-US" sz="2800" dirty="0">
                <a:latin typeface="Calibri"/>
                <a:cs typeface="Calibri"/>
              </a:rPr>
              <a:t>edge </a:t>
            </a:r>
            <a:r>
              <a:rPr lang="en-US" sz="2800" spc="-5" dirty="0">
                <a:latin typeface="Calibri"/>
                <a:cs typeface="Calibri"/>
              </a:rPr>
              <a:t>can </a:t>
            </a:r>
            <a:r>
              <a:rPr lang="en-US" sz="2800" spc="-7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be</a:t>
            </a:r>
            <a:r>
              <a:rPr lang="en-US" sz="2800" spc="-5" dirty="0">
                <a:latin typeface="Calibri"/>
                <a:cs typeface="Calibri"/>
              </a:rPr>
              <a:t> computed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by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linear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interpolation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object 31">
            <a:extLst>
              <a:ext uri="{FF2B5EF4-FFF2-40B4-BE49-F238E27FC236}">
                <a16:creationId xmlns:a16="http://schemas.microsoft.com/office/drawing/2014/main" id="{E095D056-188A-0DF8-BD18-4337F9EBD68B}"/>
              </a:ext>
            </a:extLst>
          </p:cNvPr>
          <p:cNvSpPr txBox="1"/>
          <p:nvPr/>
        </p:nvSpPr>
        <p:spPr>
          <a:xfrm>
            <a:off x="1349298" y="2412124"/>
            <a:ext cx="3869473" cy="410369"/>
          </a:xfrm>
          <a:prstGeom prst="rect">
            <a:avLst/>
          </a:prstGeom>
          <a:ln w="9421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80"/>
              </a:spcBef>
              <a:tabLst>
                <a:tab pos="1033144" algn="l"/>
                <a:tab pos="1319530" algn="l"/>
              </a:tabLst>
            </a:pPr>
            <a:r>
              <a:rPr sz="2350" spc="10" dirty="0">
                <a:latin typeface="Calibri"/>
                <a:cs typeface="Calibri"/>
              </a:rPr>
              <a:t>d</a:t>
            </a:r>
            <a:r>
              <a:rPr sz="2350" spc="5" dirty="0">
                <a:latin typeface="Calibri"/>
                <a:cs typeface="Calibri"/>
              </a:rPr>
              <a:t>1/</a:t>
            </a:r>
            <a:r>
              <a:rPr sz="2350" spc="10" dirty="0">
                <a:latin typeface="Calibri"/>
                <a:cs typeface="Calibri"/>
              </a:rPr>
              <a:t>d2</a:t>
            </a:r>
            <a:r>
              <a:rPr sz="2350" dirty="0">
                <a:latin typeface="Calibri"/>
                <a:cs typeface="Calibri"/>
              </a:rPr>
              <a:t>	</a:t>
            </a:r>
            <a:r>
              <a:rPr sz="2350" spc="10" dirty="0">
                <a:latin typeface="Calibri"/>
                <a:cs typeface="Calibri"/>
              </a:rPr>
              <a:t>=</a:t>
            </a:r>
            <a:r>
              <a:rPr sz="2350" dirty="0">
                <a:latin typeface="Calibri"/>
                <a:cs typeface="Calibri"/>
              </a:rPr>
              <a:t>	(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1</a:t>
            </a:r>
            <a:r>
              <a:rPr sz="2350" spc="-480" dirty="0">
                <a:latin typeface="Calibri"/>
                <a:cs typeface="Calibri"/>
              </a:rPr>
              <a:t>-­‐</a:t>
            </a:r>
            <a:r>
              <a:rPr lang="en-US" sz="2350" spc="-480" dirty="0">
                <a:latin typeface="Calibri"/>
                <a:cs typeface="Calibri"/>
              </a:rPr>
              <a:t>          </a:t>
            </a:r>
            <a:r>
              <a:rPr sz="2350" spc="10" dirty="0">
                <a:latin typeface="Calibri"/>
                <a:cs typeface="Calibri"/>
              </a:rPr>
              <a:t>C)</a:t>
            </a:r>
            <a:r>
              <a:rPr sz="2350" spc="5" dirty="0">
                <a:latin typeface="Calibri"/>
                <a:cs typeface="Calibri"/>
              </a:rPr>
              <a:t> / </a:t>
            </a:r>
            <a:r>
              <a:rPr sz="2350" dirty="0">
                <a:latin typeface="Calibri"/>
                <a:cs typeface="Calibri"/>
              </a:rPr>
              <a:t>(</a:t>
            </a:r>
            <a:r>
              <a:rPr sz="2350" spc="10" dirty="0">
                <a:latin typeface="Calibri"/>
                <a:cs typeface="Calibri"/>
              </a:rPr>
              <a:t>C</a:t>
            </a:r>
            <a:r>
              <a:rPr lang="en-US" sz="2350" spc="-480" dirty="0">
                <a:latin typeface="Calibri"/>
                <a:cs typeface="Calibri"/>
              </a:rPr>
              <a:t>          -                 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2)</a:t>
            </a:r>
            <a:endParaRPr sz="2350" dirty="0">
              <a:latin typeface="Calibri"/>
              <a:cs typeface="Calibri"/>
            </a:endParaRP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8E9FBC91-BC29-2B3E-3175-5203810E5DC7}"/>
              </a:ext>
            </a:extLst>
          </p:cNvPr>
          <p:cNvSpPr txBox="1"/>
          <p:nvPr/>
        </p:nvSpPr>
        <p:spPr>
          <a:xfrm>
            <a:off x="3723864" y="3326319"/>
            <a:ext cx="4683513" cy="41036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482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80"/>
              </a:spcBef>
              <a:tabLst>
                <a:tab pos="606425" algn="l"/>
              </a:tabLst>
            </a:pP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b="1" spc="5" dirty="0">
                <a:latin typeface="Calibri"/>
                <a:cs typeface="Calibri"/>
              </a:rPr>
              <a:t> </a:t>
            </a:r>
            <a:r>
              <a:rPr sz="2350" spc="10" dirty="0">
                <a:latin typeface="Calibri"/>
                <a:cs typeface="Calibri"/>
              </a:rPr>
              <a:t>=</a:t>
            </a:r>
            <a:r>
              <a:rPr sz="2350" dirty="0">
                <a:latin typeface="Calibri"/>
                <a:cs typeface="Calibri"/>
              </a:rPr>
              <a:t>	(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1</a:t>
            </a:r>
            <a:r>
              <a:rPr sz="2350" spc="-480" dirty="0">
                <a:latin typeface="Calibri"/>
                <a:cs typeface="Calibri"/>
              </a:rPr>
              <a:t>-­‐</a:t>
            </a:r>
            <a:r>
              <a:rPr lang="en-US" sz="2350" spc="-480" dirty="0">
                <a:latin typeface="Calibri"/>
                <a:cs typeface="Calibri"/>
              </a:rPr>
              <a:t>             </a:t>
            </a:r>
            <a:r>
              <a:rPr sz="2350" spc="10" dirty="0">
                <a:latin typeface="Calibri"/>
                <a:cs typeface="Calibri"/>
              </a:rPr>
              <a:t>C</a:t>
            </a:r>
            <a:r>
              <a:rPr sz="2350" dirty="0">
                <a:latin typeface="Calibri"/>
                <a:cs typeface="Calibri"/>
              </a:rPr>
              <a:t>)/(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1</a:t>
            </a:r>
            <a:r>
              <a:rPr lang="en-US" sz="2350" spc="5" dirty="0">
                <a:latin typeface="Calibri"/>
                <a:cs typeface="Calibri"/>
              </a:rPr>
              <a:t> </a:t>
            </a:r>
            <a:r>
              <a:rPr sz="2350" spc="-480" dirty="0">
                <a:latin typeface="Calibri"/>
                <a:cs typeface="Calibri"/>
              </a:rPr>
              <a:t>-­</a:t>
            </a:r>
            <a:r>
              <a:rPr sz="2350" spc="-505" dirty="0">
                <a:latin typeface="Calibri"/>
                <a:cs typeface="Calibri"/>
              </a:rPr>
              <a:t>‐</a:t>
            </a:r>
            <a:r>
              <a:rPr lang="en-US" sz="2350" spc="-505" dirty="0">
                <a:latin typeface="Calibri"/>
                <a:cs typeface="Calibri"/>
              </a:rPr>
              <a:t>                          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2) </a:t>
            </a:r>
            <a:r>
              <a:rPr sz="2350" spc="10" dirty="0">
                <a:latin typeface="Calibri"/>
                <a:cs typeface="Calibri"/>
              </a:rPr>
              <a:t>*</a:t>
            </a:r>
            <a:r>
              <a:rPr sz="2350" spc="5" dirty="0">
                <a:latin typeface="Calibri"/>
                <a:cs typeface="Calibri"/>
              </a:rPr>
              <a:t> (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spc="-380" dirty="0">
                <a:latin typeface="Calibri"/>
                <a:cs typeface="Calibri"/>
              </a:rPr>
              <a:t>2</a:t>
            </a:r>
            <a:r>
              <a:rPr lang="en-US" sz="2350" spc="-380" dirty="0">
                <a:latin typeface="Calibri"/>
                <a:cs typeface="Calibri"/>
              </a:rPr>
              <a:t>    </a:t>
            </a:r>
            <a:r>
              <a:rPr sz="2350" spc="-380" dirty="0">
                <a:latin typeface="Calibri"/>
                <a:cs typeface="Calibri"/>
              </a:rPr>
              <a:t>-­</a:t>
            </a:r>
            <a:r>
              <a:rPr sz="2350" spc="-305" dirty="0">
                <a:latin typeface="Calibri"/>
                <a:cs typeface="Calibri"/>
              </a:rPr>
              <a:t>‐</a:t>
            </a:r>
            <a:r>
              <a:rPr lang="en-US" sz="2350" spc="-305" dirty="0">
                <a:latin typeface="Calibri"/>
                <a:cs typeface="Calibri"/>
              </a:rPr>
              <a:t>   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spc="5" dirty="0">
                <a:latin typeface="Calibri"/>
                <a:cs typeface="Calibri"/>
              </a:rPr>
              <a:t>1) </a:t>
            </a:r>
            <a:r>
              <a:rPr sz="2350" spc="10" dirty="0">
                <a:latin typeface="Calibri"/>
                <a:cs typeface="Calibri"/>
              </a:rPr>
              <a:t>+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spc="10" dirty="0">
                <a:latin typeface="Calibri"/>
                <a:cs typeface="Calibri"/>
              </a:rPr>
              <a:t>1</a:t>
            </a:r>
            <a:endParaRPr sz="2350" dirty="0">
              <a:latin typeface="Calibri"/>
              <a:cs typeface="Calibri"/>
            </a:endParaRPr>
          </a:p>
        </p:txBody>
      </p:sp>
      <p:sp>
        <p:nvSpPr>
          <p:cNvPr id="6" name="object 34">
            <a:extLst>
              <a:ext uri="{FF2B5EF4-FFF2-40B4-BE49-F238E27FC236}">
                <a16:creationId xmlns:a16="http://schemas.microsoft.com/office/drawing/2014/main" id="{8EC09BC4-69EE-0C0A-D99D-F7167FF612F1}"/>
              </a:ext>
            </a:extLst>
          </p:cNvPr>
          <p:cNvSpPr txBox="1"/>
          <p:nvPr/>
        </p:nvSpPr>
        <p:spPr>
          <a:xfrm>
            <a:off x="5959571" y="2412124"/>
            <a:ext cx="4968624" cy="410369"/>
          </a:xfrm>
          <a:prstGeom prst="rect">
            <a:avLst/>
          </a:prstGeom>
          <a:ln w="9421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80"/>
              </a:spcBef>
              <a:tabLst>
                <a:tab pos="2192655" algn="l"/>
                <a:tab pos="2479040" algn="l"/>
              </a:tabLst>
            </a:pPr>
            <a:r>
              <a:rPr sz="2350" spc="5" dirty="0">
                <a:latin typeface="Calibri"/>
                <a:cs typeface="Calibri"/>
              </a:rPr>
              <a:t>(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b="1" spc="5" dirty="0">
                <a:latin typeface="Calibri"/>
                <a:cs typeface="Calibri"/>
              </a:rPr>
              <a:t> </a:t>
            </a:r>
            <a:r>
              <a:rPr sz="2350" spc="10" dirty="0">
                <a:latin typeface="Calibri"/>
                <a:cs typeface="Calibri"/>
              </a:rPr>
              <a:t>–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dirty="0">
                <a:latin typeface="Calibri"/>
                <a:cs typeface="Calibri"/>
              </a:rPr>
              <a:t>1)/</a:t>
            </a:r>
            <a:r>
              <a:rPr sz="2350" spc="5" dirty="0">
                <a:latin typeface="Calibri"/>
                <a:cs typeface="Calibri"/>
              </a:rPr>
              <a:t>(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spc="-380" dirty="0">
                <a:latin typeface="Calibri"/>
                <a:cs typeface="Calibri"/>
              </a:rPr>
              <a:t>2</a:t>
            </a:r>
            <a:r>
              <a:rPr lang="en-US" sz="2350" spc="-380" dirty="0">
                <a:latin typeface="Calibri"/>
                <a:cs typeface="Calibri"/>
              </a:rPr>
              <a:t>   </a:t>
            </a:r>
            <a:r>
              <a:rPr sz="2350" spc="-380" dirty="0">
                <a:latin typeface="Calibri"/>
                <a:cs typeface="Calibri"/>
              </a:rPr>
              <a:t>-­</a:t>
            </a:r>
            <a:r>
              <a:rPr sz="2350" spc="-305" dirty="0">
                <a:latin typeface="Calibri"/>
                <a:cs typeface="Calibri"/>
              </a:rPr>
              <a:t>‐</a:t>
            </a:r>
            <a:r>
              <a:rPr lang="en-US" sz="2350" spc="-305" dirty="0">
                <a:latin typeface="Calibri"/>
                <a:cs typeface="Calibri"/>
              </a:rPr>
              <a:t>   </a:t>
            </a:r>
            <a:r>
              <a:rPr sz="2350" b="1" spc="10" dirty="0">
                <a:latin typeface="Calibri"/>
                <a:cs typeface="Calibri"/>
              </a:rPr>
              <a:t>p</a:t>
            </a:r>
            <a:r>
              <a:rPr sz="2350" spc="5" dirty="0">
                <a:latin typeface="Calibri"/>
                <a:cs typeface="Calibri"/>
              </a:rPr>
              <a:t>1)</a:t>
            </a:r>
            <a:r>
              <a:rPr sz="2350" dirty="0">
                <a:latin typeface="Calibri"/>
                <a:cs typeface="Calibri"/>
              </a:rPr>
              <a:t>	</a:t>
            </a:r>
            <a:r>
              <a:rPr sz="2350" spc="10" dirty="0">
                <a:latin typeface="Calibri"/>
                <a:cs typeface="Calibri"/>
              </a:rPr>
              <a:t>=</a:t>
            </a:r>
            <a:r>
              <a:rPr sz="2350" dirty="0">
                <a:latin typeface="Calibri"/>
                <a:cs typeface="Calibri"/>
              </a:rPr>
              <a:t>	(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1</a:t>
            </a:r>
            <a:r>
              <a:rPr sz="2350" spc="-480" dirty="0">
                <a:latin typeface="Calibri"/>
                <a:cs typeface="Calibri"/>
              </a:rPr>
              <a:t>-­‐</a:t>
            </a:r>
            <a:r>
              <a:rPr lang="en-US" sz="2350" spc="-480" dirty="0">
                <a:latin typeface="Calibri"/>
                <a:cs typeface="Calibri"/>
              </a:rPr>
              <a:t>          </a:t>
            </a:r>
            <a:r>
              <a:rPr sz="2350" spc="10" dirty="0">
                <a:latin typeface="Calibri"/>
                <a:cs typeface="Calibri"/>
              </a:rPr>
              <a:t>C)</a:t>
            </a:r>
            <a:r>
              <a:rPr sz="2350" spc="5" dirty="0">
                <a:latin typeface="Calibri"/>
                <a:cs typeface="Calibri"/>
              </a:rPr>
              <a:t> / </a:t>
            </a:r>
            <a:r>
              <a:rPr sz="2350" dirty="0">
                <a:latin typeface="Calibri"/>
                <a:cs typeface="Calibri"/>
              </a:rPr>
              <a:t>(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1</a:t>
            </a:r>
            <a:r>
              <a:rPr lang="en-US" sz="2350" spc="5" dirty="0">
                <a:latin typeface="Calibri"/>
                <a:cs typeface="Calibri"/>
              </a:rPr>
              <a:t> </a:t>
            </a:r>
            <a:r>
              <a:rPr sz="2350" spc="-480" dirty="0">
                <a:latin typeface="Calibri"/>
                <a:cs typeface="Calibri"/>
              </a:rPr>
              <a:t>-­</a:t>
            </a:r>
            <a:r>
              <a:rPr sz="2350" spc="-505" dirty="0">
                <a:latin typeface="Calibri"/>
                <a:cs typeface="Calibri"/>
              </a:rPr>
              <a:t>‐</a:t>
            </a:r>
            <a:r>
              <a:rPr lang="en-US" sz="2350" spc="-505" dirty="0">
                <a:latin typeface="Calibri"/>
                <a:cs typeface="Calibri"/>
              </a:rPr>
              <a:t>                        </a:t>
            </a:r>
            <a:r>
              <a:rPr sz="2350" spc="10" dirty="0">
                <a:latin typeface="Calibri"/>
                <a:cs typeface="Calibri"/>
              </a:rPr>
              <a:t>v</a:t>
            </a:r>
            <a:r>
              <a:rPr sz="2350" spc="5" dirty="0">
                <a:latin typeface="Calibri"/>
                <a:cs typeface="Calibri"/>
              </a:rPr>
              <a:t>2)</a:t>
            </a:r>
            <a:endParaRPr sz="2350" dirty="0">
              <a:latin typeface="Calibri"/>
              <a:cs typeface="Calibri"/>
            </a:endParaRPr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56B0E928-853D-D5B6-EF03-DAAC4C6DB6AB}"/>
              </a:ext>
            </a:extLst>
          </p:cNvPr>
          <p:cNvSpPr/>
          <p:nvPr/>
        </p:nvSpPr>
        <p:spPr>
          <a:xfrm>
            <a:off x="5384906" y="2583756"/>
            <a:ext cx="299720" cy="147955"/>
          </a:xfrm>
          <a:custGeom>
            <a:avLst/>
            <a:gdLst/>
            <a:ahLst/>
            <a:cxnLst/>
            <a:rect l="l" t="t" r="r" b="b"/>
            <a:pathLst>
              <a:path w="299720" h="147954">
                <a:moveTo>
                  <a:pt x="0" y="36944"/>
                </a:moveTo>
                <a:lnTo>
                  <a:pt x="225511" y="36944"/>
                </a:lnTo>
                <a:lnTo>
                  <a:pt x="225511" y="0"/>
                </a:lnTo>
                <a:lnTo>
                  <a:pt x="299399" y="73888"/>
                </a:lnTo>
                <a:lnTo>
                  <a:pt x="225511" y="147776"/>
                </a:lnTo>
                <a:lnTo>
                  <a:pt x="225511" y="110832"/>
                </a:lnTo>
                <a:lnTo>
                  <a:pt x="0" y="110832"/>
                </a:lnTo>
                <a:lnTo>
                  <a:pt x="0" y="36944"/>
                </a:lnTo>
                <a:close/>
              </a:path>
            </a:pathLst>
          </a:custGeom>
          <a:ln w="18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25EB74-A000-3520-5EB2-C6A5ECFEF3E5}"/>
              </a:ext>
            </a:extLst>
          </p:cNvPr>
          <p:cNvCxnSpPr/>
          <p:nvPr/>
        </p:nvCxnSpPr>
        <p:spPr>
          <a:xfrm>
            <a:off x="2536902" y="3761453"/>
            <a:ext cx="0" cy="2163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844C05-4F04-CF38-13AF-94C30F62D4D0}"/>
              </a:ext>
            </a:extLst>
          </p:cNvPr>
          <p:cNvCxnSpPr>
            <a:cxnSpLocks/>
          </p:cNvCxnSpPr>
          <p:nvPr/>
        </p:nvCxnSpPr>
        <p:spPr>
          <a:xfrm flipH="1">
            <a:off x="2536902" y="5924786"/>
            <a:ext cx="28138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54C08-31BF-44F0-4DFE-B6DAFE7B870E}"/>
              </a:ext>
            </a:extLst>
          </p:cNvPr>
          <p:cNvCxnSpPr>
            <a:cxnSpLocks/>
          </p:cNvCxnSpPr>
          <p:nvPr/>
        </p:nvCxnSpPr>
        <p:spPr>
          <a:xfrm>
            <a:off x="2928938" y="4386267"/>
            <a:ext cx="1700212" cy="10095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A4BF4A-66F3-2937-F2ED-E27E76BE5B7F}"/>
              </a:ext>
            </a:extLst>
          </p:cNvPr>
          <p:cNvCxnSpPr>
            <a:cxnSpLocks/>
          </p:cNvCxnSpPr>
          <p:nvPr/>
        </p:nvCxnSpPr>
        <p:spPr>
          <a:xfrm>
            <a:off x="2536902" y="4381364"/>
            <a:ext cx="392036" cy="490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19D26B-784E-65DD-9987-E86F175B99B0}"/>
              </a:ext>
            </a:extLst>
          </p:cNvPr>
          <p:cNvCxnSpPr>
            <a:cxnSpLocks/>
          </p:cNvCxnSpPr>
          <p:nvPr/>
        </p:nvCxnSpPr>
        <p:spPr>
          <a:xfrm>
            <a:off x="2536902" y="4891063"/>
            <a:ext cx="121089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4E94F8-71FD-2524-1BE7-E4AE3CBE9074}"/>
              </a:ext>
            </a:extLst>
          </p:cNvPr>
          <p:cNvCxnSpPr>
            <a:cxnSpLocks/>
          </p:cNvCxnSpPr>
          <p:nvPr/>
        </p:nvCxnSpPr>
        <p:spPr>
          <a:xfrm>
            <a:off x="2536902" y="5395860"/>
            <a:ext cx="209224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4FAEA9-FC01-E8F9-7A5D-A92D22D8543A}"/>
              </a:ext>
            </a:extLst>
          </p:cNvPr>
          <p:cNvCxnSpPr>
            <a:cxnSpLocks/>
          </p:cNvCxnSpPr>
          <p:nvPr/>
        </p:nvCxnSpPr>
        <p:spPr>
          <a:xfrm>
            <a:off x="2928938" y="4381364"/>
            <a:ext cx="0" cy="154342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4427D-DC11-01ED-BCE7-D6BFC7C5D11E}"/>
              </a:ext>
            </a:extLst>
          </p:cNvPr>
          <p:cNvCxnSpPr>
            <a:cxnSpLocks/>
          </p:cNvCxnSpPr>
          <p:nvPr/>
        </p:nvCxnSpPr>
        <p:spPr>
          <a:xfrm>
            <a:off x="4629150" y="5395860"/>
            <a:ext cx="0" cy="52892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9AB1FE-5580-D1CD-48F8-3A5E04AF4380}"/>
              </a:ext>
            </a:extLst>
          </p:cNvPr>
          <p:cNvSpPr txBox="1"/>
          <p:nvPr/>
        </p:nvSpPr>
        <p:spPr>
          <a:xfrm>
            <a:off x="2100695" y="5153075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6E3C3-8C4E-DD3F-ABD4-47EC384BAECC}"/>
              </a:ext>
            </a:extLst>
          </p:cNvPr>
          <p:cNvSpPr txBox="1"/>
          <p:nvPr/>
        </p:nvSpPr>
        <p:spPr>
          <a:xfrm>
            <a:off x="2076519" y="418621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A0F1F-C38E-566C-757C-894E2A01C41D}"/>
              </a:ext>
            </a:extLst>
          </p:cNvPr>
          <p:cNvSpPr txBox="1"/>
          <p:nvPr/>
        </p:nvSpPr>
        <p:spPr>
          <a:xfrm>
            <a:off x="2086042" y="469580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1252B6-0435-B1A9-6348-8ACB69FF04A3}"/>
              </a:ext>
            </a:extLst>
          </p:cNvPr>
          <p:cNvSpPr txBox="1"/>
          <p:nvPr/>
        </p:nvSpPr>
        <p:spPr>
          <a:xfrm>
            <a:off x="2696011" y="596270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EF29F-B2D0-B628-14AC-BAA1C709E55A}"/>
              </a:ext>
            </a:extLst>
          </p:cNvPr>
          <p:cNvSpPr txBox="1"/>
          <p:nvPr/>
        </p:nvSpPr>
        <p:spPr>
          <a:xfrm>
            <a:off x="4383382" y="5943649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P2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DBCA49-305D-DC5C-B7A1-158368E3F14B}"/>
              </a:ext>
            </a:extLst>
          </p:cNvPr>
          <p:cNvCxnSpPr>
            <a:cxnSpLocks/>
          </p:cNvCxnSpPr>
          <p:nvPr/>
        </p:nvCxnSpPr>
        <p:spPr>
          <a:xfrm>
            <a:off x="7200898" y="4667228"/>
            <a:ext cx="24003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14D521-E30D-2CED-F85E-C742CC04468D}"/>
              </a:ext>
            </a:extLst>
          </p:cNvPr>
          <p:cNvSpPr txBox="1"/>
          <p:nvPr/>
        </p:nvSpPr>
        <p:spPr>
          <a:xfrm>
            <a:off x="6711941" y="4481079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V1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B0899-A3D6-1539-E888-9800FC3E8BE0}"/>
              </a:ext>
            </a:extLst>
          </p:cNvPr>
          <p:cNvSpPr txBox="1"/>
          <p:nvPr/>
        </p:nvSpPr>
        <p:spPr>
          <a:xfrm>
            <a:off x="9664702" y="4462023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V2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A6D5548-EF1E-7991-8644-75F6435E78C3}"/>
                  </a:ext>
                </a:extLst>
              </p14:cNvPr>
              <p14:cNvContentPartPr/>
              <p14:nvPr/>
            </p14:nvContentPartPr>
            <p14:xfrm>
              <a:off x="2917732" y="4397445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A6D5548-EF1E-7991-8644-75F6435E78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5092" y="43344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F60DA5-C437-4348-9615-3292143523BF}"/>
                  </a:ext>
                </a:extLst>
              </p14:cNvPr>
              <p14:cNvContentPartPr/>
              <p14:nvPr/>
            </p14:nvContentPartPr>
            <p14:xfrm>
              <a:off x="4614772" y="5394645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F60DA5-C437-4348-9615-3292143523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2132" y="53316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3A97674-C8B9-02C5-7808-EA435980B60F}"/>
                  </a:ext>
                </a:extLst>
              </p14:cNvPr>
              <p14:cNvContentPartPr/>
              <p14:nvPr/>
            </p14:nvContentPartPr>
            <p14:xfrm>
              <a:off x="7277692" y="4662045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3A97674-C8B9-02C5-7808-EA435980B6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4692" y="45990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B7BF2DC-FB23-DA2B-93B7-59D2A03B954B}"/>
                  </a:ext>
                </a:extLst>
              </p14:cNvPr>
              <p14:cNvContentPartPr/>
              <p14:nvPr/>
            </p14:nvContentPartPr>
            <p14:xfrm>
              <a:off x="9591772" y="4650885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B7BF2DC-FB23-DA2B-93B7-59D2A03B95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8772" y="45882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5FB4214-DAA2-CEFC-BAD2-74A869CDD35F}"/>
                  </a:ext>
                </a:extLst>
              </p14:cNvPr>
              <p14:cNvContentPartPr/>
              <p14:nvPr/>
            </p14:nvContentPartPr>
            <p14:xfrm>
              <a:off x="3690292" y="4863645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5FB4214-DAA2-CEFC-BAD2-74A869CDD3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7652" y="48010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3CED01-CDDF-AEE0-273E-8D956BA99CCD}"/>
                  </a:ext>
                </a:extLst>
              </p14:cNvPr>
              <p14:cNvContentPartPr/>
              <p14:nvPr/>
            </p14:nvContentPartPr>
            <p14:xfrm>
              <a:off x="8385772" y="467104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3CED01-CDDF-AEE0-273E-8D956BA99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2772" y="4608405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5D2C1E5-E17D-DA94-F463-33AEB7EEBB7A}"/>
              </a:ext>
            </a:extLst>
          </p:cNvPr>
          <p:cNvSpPr txBox="1"/>
          <p:nvPr/>
        </p:nvSpPr>
        <p:spPr>
          <a:xfrm>
            <a:off x="8190317" y="401715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A62E32-8238-7E66-CBD3-0001B4696F15}"/>
              </a:ext>
            </a:extLst>
          </p:cNvPr>
          <p:cNvSpPr txBox="1"/>
          <p:nvPr/>
        </p:nvSpPr>
        <p:spPr>
          <a:xfrm>
            <a:off x="7585477" y="482678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d1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BEB44-328F-FF57-022E-B935B6151E64}"/>
              </a:ext>
            </a:extLst>
          </p:cNvPr>
          <p:cNvSpPr txBox="1"/>
          <p:nvPr/>
        </p:nvSpPr>
        <p:spPr>
          <a:xfrm>
            <a:off x="8796855" y="483430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5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dirty="0"/>
              <a:t>David </a:t>
            </a:r>
            <a:r>
              <a:rPr lang="en-US" dirty="0" err="1"/>
              <a:t>DeMarle</a:t>
            </a:r>
            <a:r>
              <a:rPr lang="en-US" dirty="0"/>
              <a:t> (Intel)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1040-6E55-1E19-88DB-AE4539024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FD0F-6145-8980-380C-383395EE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Connect the Dots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3D92-1B81-2739-DDCF-B2672AEA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542"/>
            <a:ext cx="10515600" cy="835351"/>
          </a:xfrm>
        </p:spPr>
        <p:txBody>
          <a:bodyPr>
            <a:normAutofit lnSpcReduction="10000"/>
          </a:bodyPr>
          <a:lstStyle/>
          <a:p>
            <a:r>
              <a:rPr lang="en-US" sz="2800" spc="5" dirty="0">
                <a:latin typeface="Calibri"/>
                <a:cs typeface="Calibri"/>
              </a:rPr>
              <a:t>Based on the principle </a:t>
            </a:r>
            <a:r>
              <a:rPr lang="en-US" sz="2800" dirty="0">
                <a:latin typeface="Calibri"/>
                <a:cs typeface="Calibri"/>
              </a:rPr>
              <a:t>of </a:t>
            </a:r>
            <a:r>
              <a:rPr lang="en-US" sz="2800" spc="5" dirty="0">
                <a:latin typeface="Calibri"/>
                <a:cs typeface="Calibri"/>
              </a:rPr>
              <a:t>linear </a:t>
            </a:r>
            <a:r>
              <a:rPr lang="en-US" sz="2800" spc="-5" dirty="0">
                <a:latin typeface="Calibri"/>
                <a:cs typeface="Calibri"/>
              </a:rPr>
              <a:t>interpolation, </a:t>
            </a:r>
            <a:r>
              <a:rPr lang="en-US" sz="2800" dirty="0">
                <a:latin typeface="Calibri"/>
                <a:cs typeface="Calibri"/>
              </a:rPr>
              <a:t> all points </a:t>
            </a:r>
            <a:r>
              <a:rPr lang="en-US" sz="2800" spc="5" dirty="0">
                <a:latin typeface="Calibri"/>
                <a:cs typeface="Calibri"/>
              </a:rPr>
              <a:t>along the line </a:t>
            </a:r>
            <a:r>
              <a:rPr lang="en-US" b="1" spc="5" dirty="0">
                <a:latin typeface="Calibri"/>
                <a:cs typeface="Calibri"/>
              </a:rPr>
              <a:t>P4P5</a:t>
            </a:r>
            <a:r>
              <a:rPr lang="en-US" sz="2800" spc="7" baseline="-21164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have </a:t>
            </a:r>
            <a:r>
              <a:rPr lang="en-US" sz="2800" spc="-5" dirty="0">
                <a:latin typeface="Calibri"/>
                <a:cs typeface="Calibri"/>
              </a:rPr>
              <a:t>values </a:t>
            </a:r>
            <a:r>
              <a:rPr lang="en-US" sz="2800" spc="5" dirty="0">
                <a:latin typeface="Calibri"/>
                <a:cs typeface="Calibri"/>
              </a:rPr>
              <a:t>equal </a:t>
            </a:r>
            <a:r>
              <a:rPr lang="en-US" sz="2800" spc="-700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to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C (</a:t>
            </a:r>
            <a:r>
              <a:rPr lang="en-US" sz="2800" spc="5" dirty="0" err="1">
                <a:latin typeface="Calibri"/>
                <a:cs typeface="Calibri"/>
              </a:rPr>
              <a:t>isovalue</a:t>
            </a:r>
            <a:r>
              <a:rPr lang="en-US" sz="2800" spc="5" dirty="0">
                <a:latin typeface="Calibri"/>
                <a:cs typeface="Calibri"/>
              </a:rPr>
              <a:t>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" name="object 20">
            <a:extLst>
              <a:ext uri="{FF2B5EF4-FFF2-40B4-BE49-F238E27FC236}">
                <a16:creationId xmlns:a16="http://schemas.microsoft.com/office/drawing/2014/main" id="{B2DB505E-BBB4-F4B0-1D58-D85214AFF41E}"/>
              </a:ext>
            </a:extLst>
          </p:cNvPr>
          <p:cNvSpPr txBox="1"/>
          <p:nvPr/>
        </p:nvSpPr>
        <p:spPr>
          <a:xfrm>
            <a:off x="3190348" y="5920380"/>
            <a:ext cx="4951730" cy="517525"/>
          </a:xfrm>
          <a:prstGeom prst="rect">
            <a:avLst/>
          </a:prstGeom>
          <a:ln w="9421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75"/>
              </a:spcBef>
            </a:pPr>
            <a:r>
              <a:rPr sz="2750" spc="-5" dirty="0">
                <a:latin typeface="Calibri"/>
                <a:cs typeface="Calibri"/>
              </a:rPr>
              <a:t>Repeat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Step1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–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Step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3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for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all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cells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D2520-04AD-2929-E090-7898BE6810A0}"/>
              </a:ext>
            </a:extLst>
          </p:cNvPr>
          <p:cNvSpPr/>
          <p:nvPr/>
        </p:nvSpPr>
        <p:spPr>
          <a:xfrm>
            <a:off x="4344794" y="2668829"/>
            <a:ext cx="2642839" cy="2414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E6FDFD-DFD8-D14D-1A8A-417F6E41574A}"/>
                  </a:ext>
                </a:extLst>
              </p14:cNvPr>
              <p14:cNvContentPartPr/>
              <p14:nvPr/>
            </p14:nvContentPartPr>
            <p14:xfrm>
              <a:off x="4360522" y="265894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E6FDFD-DFD8-D14D-1A8A-417F6E4157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7882" y="259630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F4FAD3-EF98-299B-FF5F-F1D03B2007BB}"/>
                  </a:ext>
                </a:extLst>
              </p14:cNvPr>
              <p14:cNvContentPartPr/>
              <p14:nvPr/>
            </p14:nvContentPartPr>
            <p14:xfrm>
              <a:off x="7005082" y="2648504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F4FAD3-EF98-299B-FF5F-F1D03B2007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082" y="25858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87D929-D586-68CE-1E0F-CEC048A1F34E}"/>
                  </a:ext>
                </a:extLst>
              </p14:cNvPr>
              <p14:cNvContentPartPr/>
              <p14:nvPr/>
            </p14:nvContentPartPr>
            <p14:xfrm>
              <a:off x="4345762" y="507454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87D929-D586-68CE-1E0F-CEC048A1F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2762" y="50115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7C0593-4EFF-090E-3A9F-A2939C5951F0}"/>
                  </a:ext>
                </a:extLst>
              </p14:cNvPr>
              <p14:cNvContentPartPr/>
              <p14:nvPr/>
            </p14:nvContentPartPr>
            <p14:xfrm>
              <a:off x="6998242" y="508174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7C0593-4EFF-090E-3A9F-A2939C5951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242" y="5018744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D6DCB2E-62E3-77B4-3C02-BF76313889DE}"/>
              </a:ext>
            </a:extLst>
          </p:cNvPr>
          <p:cNvSpPr txBox="1"/>
          <p:nvPr/>
        </p:nvSpPr>
        <p:spPr>
          <a:xfrm>
            <a:off x="3686872" y="5166493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P0 (-)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22D9E-93FC-7059-BB7D-D43AF7476DA4}"/>
              </a:ext>
            </a:extLst>
          </p:cNvPr>
          <p:cNvSpPr txBox="1"/>
          <p:nvPr/>
        </p:nvSpPr>
        <p:spPr>
          <a:xfrm>
            <a:off x="6760892" y="521763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P1 (-)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92C6A-8627-7370-CA9F-E0EC33DB7BAB}"/>
              </a:ext>
            </a:extLst>
          </p:cNvPr>
          <p:cNvSpPr txBox="1"/>
          <p:nvPr/>
        </p:nvSpPr>
        <p:spPr>
          <a:xfrm>
            <a:off x="3783516" y="2121917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P3 (+)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63B22-A20C-EF3B-4066-23E55780015A}"/>
              </a:ext>
            </a:extLst>
          </p:cNvPr>
          <p:cNvSpPr txBox="1"/>
          <p:nvPr/>
        </p:nvSpPr>
        <p:spPr>
          <a:xfrm>
            <a:off x="6574087" y="2105851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P2 (+)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6F645C-A8A3-1D14-AA16-872CBAFC9D37}"/>
              </a:ext>
            </a:extLst>
          </p:cNvPr>
          <p:cNvCxnSpPr/>
          <p:nvPr/>
        </p:nvCxnSpPr>
        <p:spPr>
          <a:xfrm>
            <a:off x="4344794" y="2761157"/>
            <a:ext cx="0" cy="2230244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E7AEE5-9C86-1E4E-DDDA-E5C515982D30}"/>
              </a:ext>
            </a:extLst>
          </p:cNvPr>
          <p:cNvCxnSpPr/>
          <p:nvPr/>
        </p:nvCxnSpPr>
        <p:spPr>
          <a:xfrm>
            <a:off x="6987633" y="2750729"/>
            <a:ext cx="0" cy="2230244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58E68F-3EF9-DD79-7169-BBB055030DE1}"/>
                  </a:ext>
                </a:extLst>
              </p14:cNvPr>
              <p14:cNvContentPartPr/>
              <p14:nvPr/>
            </p14:nvContentPartPr>
            <p14:xfrm>
              <a:off x="4339282" y="351682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58E68F-3EF9-DD79-7169-BBB055030D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6642" y="34541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904ACA-9927-96D4-62F1-408B754E6AF3}"/>
                  </a:ext>
                </a:extLst>
              </p14:cNvPr>
              <p14:cNvContentPartPr/>
              <p14:nvPr/>
            </p14:nvContentPartPr>
            <p14:xfrm>
              <a:off x="7005442" y="4255184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904ACA-9927-96D4-62F1-408B754E6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2802" y="419254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6ACDF5-61ED-4FC1-AE32-615585B6F145}"/>
              </a:ext>
            </a:extLst>
          </p:cNvPr>
          <p:cNvCxnSpPr>
            <a:cxnSpLocks/>
          </p:cNvCxnSpPr>
          <p:nvPr/>
        </p:nvCxnSpPr>
        <p:spPr>
          <a:xfrm>
            <a:off x="4425319" y="3532278"/>
            <a:ext cx="2544506" cy="72290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47AF75-D7F4-5041-FD9E-94636D437741}"/>
              </a:ext>
            </a:extLst>
          </p:cNvPr>
          <p:cNvSpPr txBox="1"/>
          <p:nvPr/>
        </p:nvSpPr>
        <p:spPr>
          <a:xfrm>
            <a:off x="3686872" y="328599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B3C3E-6B3B-0FCE-F261-8FA98ED1BBCF}"/>
              </a:ext>
            </a:extLst>
          </p:cNvPr>
          <p:cNvSpPr txBox="1"/>
          <p:nvPr/>
        </p:nvSpPr>
        <p:spPr>
          <a:xfrm>
            <a:off x="7110346" y="406673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P5</a:t>
            </a:r>
          </a:p>
        </p:txBody>
      </p:sp>
    </p:spTree>
    <p:extLst>
      <p:ext uri="{BB962C8B-B14F-4D97-AF65-F5344CB8AC3E}">
        <p14:creationId xmlns:p14="http://schemas.microsoft.com/office/powerpoint/2010/main" val="295526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CE6-2210-6641-51FC-ADBD6222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BEC5-DF95-D600-AE9E-DCEB013AB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615667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How </a:t>
            </a:r>
            <a:r>
              <a:rPr lang="en-US" sz="2800" spc="-10" dirty="0">
                <a:latin typeface="Calibri"/>
                <a:cs typeface="Calibri"/>
              </a:rPr>
              <a:t>many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30" dirty="0">
                <a:latin typeface="Calibri"/>
                <a:cs typeface="Calibri"/>
              </a:rPr>
              <a:t>ways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can</a:t>
            </a:r>
            <a:r>
              <a:rPr lang="en-US" sz="2800" spc="5" dirty="0">
                <a:latin typeface="Calibri"/>
                <a:cs typeface="Calibri"/>
              </a:rPr>
              <a:t> 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isocontour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intersect</a:t>
            </a:r>
            <a:r>
              <a:rPr lang="en-US" sz="2800" spc="5" dirty="0">
                <a:latin typeface="Calibri"/>
                <a:cs typeface="Calibri"/>
              </a:rPr>
              <a:t> a </a:t>
            </a:r>
            <a:r>
              <a:rPr lang="en-US" sz="2800" spc="-5" dirty="0">
                <a:latin typeface="Calibri"/>
                <a:cs typeface="Calibri"/>
              </a:rPr>
              <a:t>rectangular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cell?</a:t>
            </a:r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graphicFrame>
        <p:nvGraphicFramePr>
          <p:cNvPr id="5" name="object 112">
            <a:extLst>
              <a:ext uri="{FF2B5EF4-FFF2-40B4-BE49-F238E27FC236}">
                <a16:creationId xmlns:a16="http://schemas.microsoft.com/office/drawing/2014/main" id="{9765042A-AF07-6025-56C3-C52765C25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89301"/>
              </p:ext>
            </p:extLst>
          </p:nvPr>
        </p:nvGraphicFramePr>
        <p:xfrm>
          <a:off x="7235789" y="2196333"/>
          <a:ext cx="2022474" cy="30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576">
                <a:tc>
                  <a:txBody>
                    <a:bodyPr/>
                    <a:lstStyle/>
                    <a:p>
                      <a:pPr marL="158750">
                        <a:lnSpc>
                          <a:spcPts val="2060"/>
                        </a:lnSpc>
                      </a:pPr>
                      <a:r>
                        <a:rPr sz="1750" spc="15" dirty="0">
                          <a:latin typeface="Calibri"/>
                          <a:cs typeface="Calibri"/>
                        </a:rPr>
                        <a:t>P4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060"/>
                        </a:lnSpc>
                      </a:pPr>
                      <a:r>
                        <a:rPr sz="1750" spc="15" dirty="0">
                          <a:latin typeface="Calibri"/>
                          <a:cs typeface="Calibri"/>
                        </a:rPr>
                        <a:t>P3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2060"/>
                        </a:lnSpc>
                      </a:pPr>
                      <a:r>
                        <a:rPr sz="1750" spc="15" dirty="0">
                          <a:latin typeface="Calibri"/>
                          <a:cs typeface="Calibri"/>
                        </a:rPr>
                        <a:t>P2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2060"/>
                        </a:lnSpc>
                      </a:pPr>
                      <a:r>
                        <a:rPr sz="1750" spc="15" dirty="0">
                          <a:latin typeface="Calibri"/>
                          <a:cs typeface="Calibri"/>
                        </a:rPr>
                        <a:t>P1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113">
            <a:extLst>
              <a:ext uri="{FF2B5EF4-FFF2-40B4-BE49-F238E27FC236}">
                <a16:creationId xmlns:a16="http://schemas.microsoft.com/office/drawing/2014/main" id="{77A9FF29-32FF-AF6B-CE63-478597AC427A}"/>
              </a:ext>
            </a:extLst>
          </p:cNvPr>
          <p:cNvSpPr txBox="1"/>
          <p:nvPr/>
        </p:nvSpPr>
        <p:spPr>
          <a:xfrm>
            <a:off x="9572722" y="1992086"/>
            <a:ext cx="587375" cy="573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5" dirty="0">
                <a:latin typeface="Calibri"/>
                <a:cs typeface="Calibri"/>
              </a:rPr>
              <a:t>1:</a:t>
            </a:r>
            <a:r>
              <a:rPr sz="1750" spc="345" dirty="0">
                <a:latin typeface="Calibri"/>
                <a:cs typeface="Calibri"/>
              </a:rPr>
              <a:t> </a:t>
            </a:r>
            <a:r>
              <a:rPr sz="1750" spc="15" dirty="0">
                <a:latin typeface="Calibri"/>
                <a:cs typeface="Calibri"/>
              </a:rPr>
              <a:t>&gt;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15" dirty="0">
                <a:latin typeface="Calibri"/>
                <a:cs typeface="Calibri"/>
              </a:rPr>
              <a:t>C</a:t>
            </a: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750" spc="5" dirty="0">
                <a:latin typeface="Calibri"/>
                <a:cs typeface="Calibri"/>
              </a:rPr>
              <a:t>0:</a:t>
            </a:r>
            <a:r>
              <a:rPr sz="1750" spc="345" dirty="0">
                <a:latin typeface="Calibri"/>
                <a:cs typeface="Calibri"/>
              </a:rPr>
              <a:t> </a:t>
            </a:r>
            <a:r>
              <a:rPr sz="1750" spc="15" dirty="0">
                <a:latin typeface="Calibri"/>
                <a:cs typeface="Calibri"/>
              </a:rPr>
              <a:t>&lt;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15" dirty="0">
                <a:latin typeface="Calibri"/>
                <a:cs typeface="Calibri"/>
              </a:rPr>
              <a:t>C</a:t>
            </a:r>
            <a:endParaRPr sz="1750" dirty="0">
              <a:latin typeface="Calibri"/>
              <a:cs typeface="Calibri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7E257425-1BF3-AD4B-CC30-179476E1B63C}"/>
              </a:ext>
            </a:extLst>
          </p:cNvPr>
          <p:cNvGrpSpPr/>
          <p:nvPr/>
        </p:nvGrpSpPr>
        <p:grpSpPr>
          <a:xfrm>
            <a:off x="2765613" y="2518613"/>
            <a:ext cx="1608455" cy="1532890"/>
            <a:chOff x="2198704" y="3621983"/>
            <a:chExt cx="1608455" cy="1532890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9BBEC01-D6F1-2474-3719-20754A4830DD}"/>
                </a:ext>
              </a:extLst>
            </p:cNvPr>
            <p:cNvSpPr/>
            <p:nvPr/>
          </p:nvSpPr>
          <p:spPr>
            <a:xfrm>
              <a:off x="2286634" y="3709914"/>
              <a:ext cx="1432560" cy="1356995"/>
            </a:xfrm>
            <a:custGeom>
              <a:avLst/>
              <a:gdLst/>
              <a:ahLst/>
              <a:cxnLst/>
              <a:rect l="l" t="t" r="r" b="b"/>
              <a:pathLst>
                <a:path w="1432560" h="1356995">
                  <a:moveTo>
                    <a:pt x="0" y="0"/>
                  </a:moveTo>
                  <a:lnTo>
                    <a:pt x="1432005" y="0"/>
                  </a:lnTo>
                  <a:lnTo>
                    <a:pt x="1432005" y="1356636"/>
                  </a:lnTo>
                  <a:lnTo>
                    <a:pt x="0" y="1356636"/>
                  </a:lnTo>
                  <a:lnTo>
                    <a:pt x="0" y="0"/>
                  </a:lnTo>
                  <a:close/>
                </a:path>
              </a:pathLst>
            </a:custGeom>
            <a:ln w="188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3F3815F-0702-10C6-2861-0C2D8CA8A5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0710" y="3621983"/>
              <a:ext cx="175860" cy="17586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A3AE73EB-8A32-E805-400B-161D7CDD06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8704" y="3621983"/>
              <a:ext cx="175860" cy="17586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063B479F-AC52-CA09-EB73-D2618864EB4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0710" y="4978620"/>
              <a:ext cx="175860" cy="17586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EB8286A-A37B-FD3E-8213-1BD23767ED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704" y="4978620"/>
              <a:ext cx="175860" cy="175860"/>
            </a:xfrm>
            <a:prstGeom prst="rect">
              <a:avLst/>
            </a:prstGeom>
          </p:spPr>
        </p:pic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04FCB50A-906D-ECB4-59BE-8B10EB069CD4}"/>
              </a:ext>
            </a:extLst>
          </p:cNvPr>
          <p:cNvSpPr txBox="1"/>
          <p:nvPr/>
        </p:nvSpPr>
        <p:spPr>
          <a:xfrm>
            <a:off x="2324538" y="2304682"/>
            <a:ext cx="237871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130425" algn="l"/>
              </a:tabLst>
            </a:pPr>
            <a:r>
              <a:rPr sz="1750" b="1" spc="10" dirty="0">
                <a:latin typeface="Calibri"/>
                <a:cs typeface="Calibri"/>
              </a:rPr>
              <a:t>P</a:t>
            </a:r>
            <a:r>
              <a:rPr lang="en-US" sz="1750" b="1" spc="15" dirty="0">
                <a:latin typeface="Calibri"/>
                <a:cs typeface="Calibri"/>
              </a:rPr>
              <a:t>4</a:t>
            </a:r>
            <a:r>
              <a:rPr sz="1750" b="1" dirty="0">
                <a:latin typeface="Calibri"/>
                <a:cs typeface="Calibri"/>
              </a:rPr>
              <a:t>	</a:t>
            </a:r>
            <a:r>
              <a:rPr sz="2625" b="1" spc="15" baseline="1587" dirty="0">
                <a:latin typeface="Calibri"/>
                <a:cs typeface="Calibri"/>
              </a:rPr>
              <a:t>P3</a:t>
            </a:r>
            <a:endParaRPr sz="2625" baseline="1587" dirty="0">
              <a:latin typeface="Calibri"/>
              <a:cs typeface="Calibri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C0F89214-9C4E-4E5D-AF52-528519199559}"/>
              </a:ext>
            </a:extLst>
          </p:cNvPr>
          <p:cNvSpPr txBox="1"/>
          <p:nvPr/>
        </p:nvSpPr>
        <p:spPr>
          <a:xfrm>
            <a:off x="2324538" y="3896212"/>
            <a:ext cx="26035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0" dirty="0">
                <a:latin typeface="Calibri"/>
                <a:cs typeface="Calibri"/>
              </a:rPr>
              <a:t>P</a:t>
            </a:r>
            <a:r>
              <a:rPr lang="en-US" sz="1750" b="1" spc="10" dirty="0">
                <a:latin typeface="Calibri"/>
                <a:cs typeface="Calibri"/>
              </a:rPr>
              <a:t>1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2DD2649-9DFB-D871-5789-B28C96DB5907}"/>
              </a:ext>
            </a:extLst>
          </p:cNvPr>
          <p:cNvSpPr txBox="1"/>
          <p:nvPr/>
        </p:nvSpPr>
        <p:spPr>
          <a:xfrm>
            <a:off x="4443950" y="3963180"/>
            <a:ext cx="26035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0" dirty="0">
                <a:latin typeface="Calibri"/>
                <a:cs typeface="Calibri"/>
              </a:rPr>
              <a:t>P</a:t>
            </a:r>
            <a:r>
              <a:rPr lang="en-US" sz="1750" b="1" spc="10" dirty="0">
                <a:latin typeface="Calibri"/>
                <a:cs typeface="Calibri"/>
              </a:rPr>
              <a:t>2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942CF3-D45E-6EF6-165A-CA3E10B21B94}"/>
              </a:ext>
            </a:extLst>
          </p:cNvPr>
          <p:cNvSpPr txBox="1"/>
          <p:nvPr/>
        </p:nvSpPr>
        <p:spPr>
          <a:xfrm>
            <a:off x="925688" y="4391043"/>
            <a:ext cx="5520267" cy="121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3970" indent="-342900">
              <a:lnSpc>
                <a:spcPct val="1012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spc="15" dirty="0">
                <a:latin typeface="Calibri"/>
                <a:cs typeface="Calibri"/>
              </a:rPr>
              <a:t>The </a:t>
            </a:r>
            <a:r>
              <a:rPr lang="en-US" sz="2400" spc="5" dirty="0">
                <a:latin typeface="Calibri"/>
                <a:cs typeface="Calibri"/>
              </a:rPr>
              <a:t>value </a:t>
            </a:r>
            <a:r>
              <a:rPr lang="en-US" sz="2400" dirty="0">
                <a:latin typeface="Calibri"/>
                <a:cs typeface="Calibri"/>
              </a:rPr>
              <a:t>at </a:t>
            </a:r>
            <a:r>
              <a:rPr lang="en-US" sz="2400" spc="10" dirty="0">
                <a:latin typeface="Calibri"/>
                <a:cs typeface="Calibri"/>
              </a:rPr>
              <a:t>each </a:t>
            </a:r>
            <a:r>
              <a:rPr lang="en-US" sz="2400" dirty="0">
                <a:latin typeface="Calibri"/>
                <a:cs typeface="Calibri"/>
              </a:rPr>
              <a:t>vertex </a:t>
            </a:r>
            <a:r>
              <a:rPr lang="en-US" sz="2400" spc="5" dirty="0">
                <a:latin typeface="Calibri"/>
                <a:cs typeface="Calibri"/>
              </a:rPr>
              <a:t> can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be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either</a:t>
            </a:r>
            <a:r>
              <a:rPr lang="en-US" sz="2400" dirty="0">
                <a:latin typeface="Calibri"/>
                <a:cs typeface="Calibri"/>
              </a:rPr>
              <a:t> greater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or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less </a:t>
            </a:r>
            <a:r>
              <a:rPr lang="en-US" sz="2400" spc="-38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than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the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contour </a:t>
            </a:r>
            <a:r>
              <a:rPr lang="en-US" sz="2400" spc="5" dirty="0">
                <a:latin typeface="Calibri"/>
                <a:cs typeface="Calibri"/>
              </a:rPr>
              <a:t>value</a:t>
            </a:r>
          </a:p>
          <a:p>
            <a:pPr marL="355600" marR="13970" indent="-342900">
              <a:lnSpc>
                <a:spcPct val="1012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spc="15" dirty="0">
                <a:latin typeface="Calibri"/>
                <a:cs typeface="Calibri"/>
              </a:rPr>
              <a:t>So,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there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are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x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2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2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= </a:t>
            </a:r>
            <a:r>
              <a:rPr lang="en-US" sz="2400" spc="-38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16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cases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CC17F7-C31A-031C-0258-14DB88BE4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27" y="2633978"/>
            <a:ext cx="3631045" cy="38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9C7-907D-8645-7F42-E4883779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Topological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A582-6607-CD9A-F789-22F79313F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524"/>
            <a:ext cx="7725937" cy="599338"/>
          </a:xfrm>
        </p:spPr>
        <p:txBody>
          <a:bodyPr/>
          <a:lstStyle/>
          <a:p>
            <a:r>
              <a:rPr lang="en-US" sz="2800" spc="-5" dirty="0">
                <a:latin typeface="Calibri"/>
                <a:cs typeface="Calibri"/>
              </a:rPr>
              <a:t>There </a:t>
            </a:r>
            <a:r>
              <a:rPr lang="en-US" sz="2800" spc="-10" dirty="0">
                <a:latin typeface="Calibri"/>
                <a:cs typeface="Calibri"/>
              </a:rPr>
              <a:t>are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only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5" dirty="0">
                <a:latin typeface="Calibri"/>
                <a:cs typeface="Calibri"/>
              </a:rPr>
              <a:t>four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unique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topological</a:t>
            </a:r>
            <a:r>
              <a:rPr lang="en-US" sz="2800" spc="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cases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74A01AD-3902-246C-A1A3-F2EC6A38F299}"/>
              </a:ext>
            </a:extLst>
          </p:cNvPr>
          <p:cNvSpPr/>
          <p:nvPr/>
        </p:nvSpPr>
        <p:spPr>
          <a:xfrm>
            <a:off x="3150753" y="2463439"/>
            <a:ext cx="603250" cy="527685"/>
          </a:xfrm>
          <a:custGeom>
            <a:avLst/>
            <a:gdLst/>
            <a:ahLst/>
            <a:cxnLst/>
            <a:rect l="l" t="t" r="r" b="b"/>
            <a:pathLst>
              <a:path w="603250" h="527685">
                <a:moveTo>
                  <a:pt x="0" y="0"/>
                </a:moveTo>
                <a:lnTo>
                  <a:pt x="602949" y="0"/>
                </a:lnTo>
                <a:lnTo>
                  <a:pt x="602949" y="527581"/>
                </a:lnTo>
                <a:lnTo>
                  <a:pt x="0" y="527581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33F0639-7C17-7A10-24A4-D5369ABF1D7E}"/>
              </a:ext>
            </a:extLst>
          </p:cNvPr>
          <p:cNvSpPr/>
          <p:nvPr/>
        </p:nvSpPr>
        <p:spPr>
          <a:xfrm>
            <a:off x="2282270" y="2071452"/>
            <a:ext cx="617855" cy="1130935"/>
          </a:xfrm>
          <a:custGeom>
            <a:avLst/>
            <a:gdLst/>
            <a:ahLst/>
            <a:cxnLst/>
            <a:rect l="l" t="t" r="r" b="b"/>
            <a:pathLst>
              <a:path w="617855" h="1130935">
                <a:moveTo>
                  <a:pt x="602949" y="0"/>
                </a:moveTo>
                <a:lnTo>
                  <a:pt x="608223" y="53834"/>
                </a:lnTo>
                <a:lnTo>
                  <a:pt x="612837" y="107669"/>
                </a:lnTo>
                <a:lnTo>
                  <a:pt x="616133" y="161504"/>
                </a:lnTo>
                <a:lnTo>
                  <a:pt x="617452" y="215339"/>
                </a:lnTo>
                <a:lnTo>
                  <a:pt x="616133" y="269173"/>
                </a:lnTo>
                <a:lnTo>
                  <a:pt x="611519" y="323008"/>
                </a:lnTo>
                <a:lnTo>
                  <a:pt x="602949" y="376843"/>
                </a:lnTo>
                <a:lnTo>
                  <a:pt x="593381" y="423949"/>
                </a:lnTo>
                <a:lnTo>
                  <a:pt x="582929" y="471054"/>
                </a:lnTo>
                <a:lnTo>
                  <a:pt x="570711" y="518159"/>
                </a:lnTo>
                <a:lnTo>
                  <a:pt x="555844" y="565265"/>
                </a:lnTo>
                <a:lnTo>
                  <a:pt x="537443" y="612370"/>
                </a:lnTo>
                <a:lnTo>
                  <a:pt x="514627" y="659476"/>
                </a:lnTo>
                <a:lnTo>
                  <a:pt x="486510" y="706581"/>
                </a:lnTo>
                <a:lnTo>
                  <a:pt x="452212" y="753687"/>
                </a:lnTo>
                <a:lnTo>
                  <a:pt x="423883" y="786290"/>
                </a:lnTo>
                <a:lnTo>
                  <a:pt x="389928" y="820856"/>
                </a:lnTo>
                <a:lnTo>
                  <a:pt x="351524" y="856730"/>
                </a:lnTo>
                <a:lnTo>
                  <a:pt x="309849" y="893258"/>
                </a:lnTo>
                <a:lnTo>
                  <a:pt x="266080" y="929787"/>
                </a:lnTo>
                <a:lnTo>
                  <a:pt x="221395" y="965661"/>
                </a:lnTo>
                <a:lnTo>
                  <a:pt x="176972" y="1000227"/>
                </a:lnTo>
                <a:lnTo>
                  <a:pt x="133988" y="1032830"/>
                </a:lnTo>
                <a:lnTo>
                  <a:pt x="93622" y="1062816"/>
                </a:lnTo>
                <a:lnTo>
                  <a:pt x="57049" y="1089531"/>
                </a:lnTo>
                <a:lnTo>
                  <a:pt x="25450" y="1112321"/>
                </a:lnTo>
                <a:lnTo>
                  <a:pt x="0" y="1130530"/>
                </a:lnTo>
              </a:path>
            </a:pathLst>
          </a:custGeom>
          <a:ln w="37684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1913098-9AC9-8EC9-9ACF-8FC4196F11F7}"/>
              </a:ext>
            </a:extLst>
          </p:cNvPr>
          <p:cNvSpPr txBox="1"/>
          <p:nvPr/>
        </p:nvSpPr>
        <p:spPr>
          <a:xfrm>
            <a:off x="1724106" y="3313945"/>
            <a:ext cx="173418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5" dirty="0">
                <a:latin typeface="Calibri"/>
                <a:cs typeface="Calibri"/>
              </a:rPr>
              <a:t>(1)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15" dirty="0">
                <a:latin typeface="Calibri"/>
                <a:cs typeface="Calibri"/>
              </a:rPr>
              <a:t>No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intersection</a:t>
            </a:r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5E19B81E-4665-3726-6D8E-6DBC3184AE57}"/>
              </a:ext>
            </a:extLst>
          </p:cNvPr>
          <p:cNvGrpSpPr/>
          <p:nvPr/>
        </p:nvGrpSpPr>
        <p:grpSpPr>
          <a:xfrm>
            <a:off x="6470355" y="1975758"/>
            <a:ext cx="1012825" cy="1168400"/>
            <a:chOff x="5342952" y="2987003"/>
            <a:chExt cx="1012825" cy="116840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E2637DA-FE96-6F9A-7AA1-33FA07D8B924}"/>
                </a:ext>
              </a:extLst>
            </p:cNvPr>
            <p:cNvSpPr/>
            <p:nvPr/>
          </p:nvSpPr>
          <p:spPr>
            <a:xfrm>
              <a:off x="5361795" y="3005845"/>
              <a:ext cx="617855" cy="1130935"/>
            </a:xfrm>
            <a:custGeom>
              <a:avLst/>
              <a:gdLst/>
              <a:ahLst/>
              <a:cxnLst/>
              <a:rect l="l" t="t" r="r" b="b"/>
              <a:pathLst>
                <a:path w="617854" h="1130935">
                  <a:moveTo>
                    <a:pt x="602949" y="0"/>
                  </a:moveTo>
                  <a:lnTo>
                    <a:pt x="608223" y="53834"/>
                  </a:lnTo>
                  <a:lnTo>
                    <a:pt x="612837" y="107669"/>
                  </a:lnTo>
                  <a:lnTo>
                    <a:pt x="616133" y="161504"/>
                  </a:lnTo>
                  <a:lnTo>
                    <a:pt x="617452" y="215339"/>
                  </a:lnTo>
                  <a:lnTo>
                    <a:pt x="616133" y="269173"/>
                  </a:lnTo>
                  <a:lnTo>
                    <a:pt x="611519" y="323008"/>
                  </a:lnTo>
                  <a:lnTo>
                    <a:pt x="602949" y="376843"/>
                  </a:lnTo>
                  <a:lnTo>
                    <a:pt x="593381" y="423949"/>
                  </a:lnTo>
                  <a:lnTo>
                    <a:pt x="582929" y="471054"/>
                  </a:lnTo>
                  <a:lnTo>
                    <a:pt x="570711" y="518159"/>
                  </a:lnTo>
                  <a:lnTo>
                    <a:pt x="555844" y="565265"/>
                  </a:lnTo>
                  <a:lnTo>
                    <a:pt x="537443" y="612370"/>
                  </a:lnTo>
                  <a:lnTo>
                    <a:pt x="514627" y="659476"/>
                  </a:lnTo>
                  <a:lnTo>
                    <a:pt x="486510" y="706581"/>
                  </a:lnTo>
                  <a:lnTo>
                    <a:pt x="452212" y="753687"/>
                  </a:lnTo>
                  <a:lnTo>
                    <a:pt x="423883" y="786290"/>
                  </a:lnTo>
                  <a:lnTo>
                    <a:pt x="389928" y="820856"/>
                  </a:lnTo>
                  <a:lnTo>
                    <a:pt x="351524" y="856730"/>
                  </a:lnTo>
                  <a:lnTo>
                    <a:pt x="309849" y="893258"/>
                  </a:lnTo>
                  <a:lnTo>
                    <a:pt x="266080" y="929787"/>
                  </a:lnTo>
                  <a:lnTo>
                    <a:pt x="221395" y="965661"/>
                  </a:lnTo>
                  <a:lnTo>
                    <a:pt x="176972" y="1000227"/>
                  </a:lnTo>
                  <a:lnTo>
                    <a:pt x="133988" y="1032830"/>
                  </a:lnTo>
                  <a:lnTo>
                    <a:pt x="93622" y="1062816"/>
                  </a:lnTo>
                  <a:lnTo>
                    <a:pt x="57049" y="1089531"/>
                  </a:lnTo>
                  <a:lnTo>
                    <a:pt x="25450" y="1112321"/>
                  </a:lnTo>
                  <a:lnTo>
                    <a:pt x="0" y="1130530"/>
                  </a:lnTo>
                </a:path>
              </a:pathLst>
            </a:custGeom>
            <a:ln w="3768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98A2E5F-553D-731A-0E25-04D1D7F99C4F}"/>
                </a:ext>
              </a:extLst>
            </p:cNvPr>
            <p:cNvSpPr/>
            <p:nvPr/>
          </p:nvSpPr>
          <p:spPr>
            <a:xfrm>
              <a:off x="5738638" y="3458058"/>
              <a:ext cx="603250" cy="527685"/>
            </a:xfrm>
            <a:custGeom>
              <a:avLst/>
              <a:gdLst/>
              <a:ahLst/>
              <a:cxnLst/>
              <a:rect l="l" t="t" r="r" b="b"/>
              <a:pathLst>
                <a:path w="603250" h="527685">
                  <a:moveTo>
                    <a:pt x="0" y="0"/>
                  </a:moveTo>
                  <a:lnTo>
                    <a:pt x="602949" y="0"/>
                  </a:lnTo>
                  <a:lnTo>
                    <a:pt x="602949" y="527581"/>
                  </a:lnTo>
                  <a:lnTo>
                    <a:pt x="0" y="527581"/>
                  </a:lnTo>
                  <a:lnTo>
                    <a:pt x="0" y="0"/>
                  </a:lnTo>
                  <a:close/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57D21CA4-BAB9-9E5B-5169-A2FA68851E99}"/>
              </a:ext>
            </a:extLst>
          </p:cNvPr>
          <p:cNvSpPr txBox="1"/>
          <p:nvPr/>
        </p:nvSpPr>
        <p:spPr>
          <a:xfrm>
            <a:off x="6037789" y="3308390"/>
            <a:ext cx="342963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5" dirty="0">
                <a:latin typeface="Calibri"/>
                <a:cs typeface="Calibri"/>
              </a:rPr>
              <a:t>(2)</a:t>
            </a:r>
            <a:r>
              <a:rPr sz="1750" dirty="0">
                <a:latin typeface="Calibri"/>
                <a:cs typeface="Calibri"/>
              </a:rPr>
              <a:t> Intersect </a:t>
            </a:r>
            <a:r>
              <a:rPr sz="1750" spc="10" dirty="0">
                <a:latin typeface="Calibri"/>
                <a:cs typeface="Calibri"/>
              </a:rPr>
              <a:t>with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5" dirty="0">
                <a:latin typeface="Calibri"/>
                <a:cs typeface="Calibri"/>
              </a:rPr>
              <a:t>two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10" dirty="0">
                <a:latin typeface="Calibri"/>
                <a:cs typeface="Calibri"/>
              </a:rPr>
              <a:t>adjacent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10" dirty="0">
                <a:latin typeface="Calibri"/>
                <a:cs typeface="Calibri"/>
              </a:rPr>
              <a:t>edges</a:t>
            </a:r>
            <a:endParaRPr sz="1750" dirty="0">
              <a:latin typeface="Calibri"/>
              <a:cs typeface="Calibri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1E656738-DB82-AFC8-CCB5-03A6138AB68A}"/>
              </a:ext>
            </a:extLst>
          </p:cNvPr>
          <p:cNvGrpSpPr/>
          <p:nvPr/>
        </p:nvGrpSpPr>
        <p:grpSpPr>
          <a:xfrm>
            <a:off x="2956050" y="3786873"/>
            <a:ext cx="812165" cy="1168400"/>
            <a:chOff x="2679925" y="4720484"/>
            <a:chExt cx="812165" cy="1168400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80B3C27-C881-7D69-3B5E-9243BDA65984}"/>
                </a:ext>
              </a:extLst>
            </p:cNvPr>
            <p:cNvSpPr/>
            <p:nvPr/>
          </p:nvSpPr>
          <p:spPr>
            <a:xfrm>
              <a:off x="2698767" y="4739326"/>
              <a:ext cx="617855" cy="1130935"/>
            </a:xfrm>
            <a:custGeom>
              <a:avLst/>
              <a:gdLst/>
              <a:ahLst/>
              <a:cxnLst/>
              <a:rect l="l" t="t" r="r" b="b"/>
              <a:pathLst>
                <a:path w="617854" h="1130935">
                  <a:moveTo>
                    <a:pt x="602949" y="0"/>
                  </a:moveTo>
                  <a:lnTo>
                    <a:pt x="608223" y="53834"/>
                  </a:lnTo>
                  <a:lnTo>
                    <a:pt x="612837" y="107669"/>
                  </a:lnTo>
                  <a:lnTo>
                    <a:pt x="616133" y="161504"/>
                  </a:lnTo>
                  <a:lnTo>
                    <a:pt x="617452" y="215339"/>
                  </a:lnTo>
                  <a:lnTo>
                    <a:pt x="616133" y="269173"/>
                  </a:lnTo>
                  <a:lnTo>
                    <a:pt x="611519" y="323008"/>
                  </a:lnTo>
                  <a:lnTo>
                    <a:pt x="602949" y="376843"/>
                  </a:lnTo>
                  <a:lnTo>
                    <a:pt x="593381" y="423949"/>
                  </a:lnTo>
                  <a:lnTo>
                    <a:pt x="582929" y="471054"/>
                  </a:lnTo>
                  <a:lnTo>
                    <a:pt x="570711" y="518159"/>
                  </a:lnTo>
                  <a:lnTo>
                    <a:pt x="555844" y="565265"/>
                  </a:lnTo>
                  <a:lnTo>
                    <a:pt x="537443" y="612370"/>
                  </a:lnTo>
                  <a:lnTo>
                    <a:pt x="514627" y="659476"/>
                  </a:lnTo>
                  <a:lnTo>
                    <a:pt x="486510" y="706581"/>
                  </a:lnTo>
                  <a:lnTo>
                    <a:pt x="452212" y="753687"/>
                  </a:lnTo>
                  <a:lnTo>
                    <a:pt x="423883" y="786290"/>
                  </a:lnTo>
                  <a:lnTo>
                    <a:pt x="389928" y="820856"/>
                  </a:lnTo>
                  <a:lnTo>
                    <a:pt x="351524" y="856730"/>
                  </a:lnTo>
                  <a:lnTo>
                    <a:pt x="309849" y="893258"/>
                  </a:lnTo>
                  <a:lnTo>
                    <a:pt x="266080" y="929787"/>
                  </a:lnTo>
                  <a:lnTo>
                    <a:pt x="221395" y="965661"/>
                  </a:lnTo>
                  <a:lnTo>
                    <a:pt x="176972" y="1000227"/>
                  </a:lnTo>
                  <a:lnTo>
                    <a:pt x="133988" y="1032830"/>
                  </a:lnTo>
                  <a:lnTo>
                    <a:pt x="93622" y="1062816"/>
                  </a:lnTo>
                  <a:lnTo>
                    <a:pt x="57049" y="1089531"/>
                  </a:lnTo>
                  <a:lnTo>
                    <a:pt x="25450" y="1112321"/>
                  </a:lnTo>
                  <a:lnTo>
                    <a:pt x="0" y="1130530"/>
                  </a:lnTo>
                </a:path>
              </a:pathLst>
            </a:custGeom>
            <a:ln w="3768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3E160B8-3DF7-2EE8-DD74-D8F3B63DE881}"/>
                </a:ext>
              </a:extLst>
            </p:cNvPr>
            <p:cNvSpPr/>
            <p:nvPr/>
          </p:nvSpPr>
          <p:spPr>
            <a:xfrm>
              <a:off x="2874628" y="5040801"/>
              <a:ext cx="603250" cy="527685"/>
            </a:xfrm>
            <a:custGeom>
              <a:avLst/>
              <a:gdLst/>
              <a:ahLst/>
              <a:cxnLst/>
              <a:rect l="l" t="t" r="r" b="b"/>
              <a:pathLst>
                <a:path w="603250" h="527685">
                  <a:moveTo>
                    <a:pt x="0" y="0"/>
                  </a:moveTo>
                  <a:lnTo>
                    <a:pt x="602949" y="0"/>
                  </a:lnTo>
                  <a:lnTo>
                    <a:pt x="602949" y="527581"/>
                  </a:lnTo>
                  <a:lnTo>
                    <a:pt x="0" y="527581"/>
                  </a:lnTo>
                  <a:lnTo>
                    <a:pt x="0" y="0"/>
                  </a:lnTo>
                  <a:close/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BEF208A7-5AA9-83CC-AFBA-B01AB689335D}"/>
              </a:ext>
            </a:extLst>
          </p:cNvPr>
          <p:cNvSpPr txBox="1"/>
          <p:nvPr/>
        </p:nvSpPr>
        <p:spPr>
          <a:xfrm>
            <a:off x="1585829" y="5089535"/>
            <a:ext cx="3395979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5" dirty="0">
                <a:latin typeface="Calibri"/>
                <a:cs typeface="Calibri"/>
              </a:rPr>
              <a:t>(3) </a:t>
            </a:r>
            <a:r>
              <a:rPr sz="1750" dirty="0">
                <a:latin typeface="Calibri"/>
                <a:cs typeface="Calibri"/>
              </a:rPr>
              <a:t>Intersect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10" dirty="0">
                <a:latin typeface="Calibri"/>
                <a:cs typeface="Calibri"/>
              </a:rPr>
              <a:t>with </a:t>
            </a:r>
            <a:r>
              <a:rPr sz="1750" spc="5" dirty="0">
                <a:latin typeface="Calibri"/>
                <a:cs typeface="Calibri"/>
              </a:rPr>
              <a:t>two opposite </a:t>
            </a:r>
            <a:r>
              <a:rPr sz="1750" spc="10" dirty="0">
                <a:latin typeface="Calibri"/>
                <a:cs typeface="Calibri"/>
              </a:rPr>
              <a:t>cases</a:t>
            </a:r>
            <a:endParaRPr sz="1750" dirty="0">
              <a:latin typeface="Calibri"/>
              <a:cs typeface="Calibri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AC6961EE-619D-040E-C3A5-546F41FA694A}"/>
              </a:ext>
            </a:extLst>
          </p:cNvPr>
          <p:cNvGrpSpPr/>
          <p:nvPr/>
        </p:nvGrpSpPr>
        <p:grpSpPr>
          <a:xfrm>
            <a:off x="6652075" y="3749441"/>
            <a:ext cx="1344295" cy="1319530"/>
            <a:chOff x="5482707" y="4731038"/>
            <a:chExt cx="1344295" cy="1319530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20DEC188-0188-D188-8698-B3AEC7E7D850}"/>
                </a:ext>
              </a:extLst>
            </p:cNvPr>
            <p:cNvSpPr/>
            <p:nvPr/>
          </p:nvSpPr>
          <p:spPr>
            <a:xfrm>
              <a:off x="5878393" y="5126724"/>
              <a:ext cx="603250" cy="527685"/>
            </a:xfrm>
            <a:custGeom>
              <a:avLst/>
              <a:gdLst/>
              <a:ahLst/>
              <a:cxnLst/>
              <a:rect l="l" t="t" r="r" b="b"/>
              <a:pathLst>
                <a:path w="603250" h="527685">
                  <a:moveTo>
                    <a:pt x="0" y="0"/>
                  </a:moveTo>
                  <a:lnTo>
                    <a:pt x="602950" y="0"/>
                  </a:lnTo>
                  <a:lnTo>
                    <a:pt x="602950" y="527581"/>
                  </a:lnTo>
                  <a:lnTo>
                    <a:pt x="0" y="527581"/>
                  </a:lnTo>
                  <a:lnTo>
                    <a:pt x="0" y="0"/>
                  </a:lnTo>
                  <a:close/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876EBCC-F047-9A53-81A1-37E6F3256AC9}"/>
                </a:ext>
              </a:extLst>
            </p:cNvPr>
            <p:cNvSpPr/>
            <p:nvPr/>
          </p:nvSpPr>
          <p:spPr>
            <a:xfrm>
              <a:off x="5501549" y="4749880"/>
              <a:ext cx="1306830" cy="1281430"/>
            </a:xfrm>
            <a:custGeom>
              <a:avLst/>
              <a:gdLst/>
              <a:ahLst/>
              <a:cxnLst/>
              <a:rect l="l" t="t" r="r" b="b"/>
              <a:pathLst>
                <a:path w="1306829" h="1281429">
                  <a:moveTo>
                    <a:pt x="602950" y="0"/>
                  </a:moveTo>
                  <a:lnTo>
                    <a:pt x="608224" y="53834"/>
                  </a:lnTo>
                  <a:lnTo>
                    <a:pt x="612839" y="107669"/>
                  </a:lnTo>
                  <a:lnTo>
                    <a:pt x="616135" y="161504"/>
                  </a:lnTo>
                  <a:lnTo>
                    <a:pt x="617453" y="215339"/>
                  </a:lnTo>
                  <a:lnTo>
                    <a:pt x="616134" y="269173"/>
                  </a:lnTo>
                  <a:lnTo>
                    <a:pt x="611520" y="323008"/>
                  </a:lnTo>
                  <a:lnTo>
                    <a:pt x="602950" y="376843"/>
                  </a:lnTo>
                  <a:lnTo>
                    <a:pt x="593382" y="423949"/>
                  </a:lnTo>
                  <a:lnTo>
                    <a:pt x="582930" y="471054"/>
                  </a:lnTo>
                  <a:lnTo>
                    <a:pt x="570712" y="518159"/>
                  </a:lnTo>
                  <a:lnTo>
                    <a:pt x="555845" y="565265"/>
                  </a:lnTo>
                  <a:lnTo>
                    <a:pt x="537444" y="612370"/>
                  </a:lnTo>
                  <a:lnTo>
                    <a:pt x="514627" y="659476"/>
                  </a:lnTo>
                  <a:lnTo>
                    <a:pt x="486511" y="706581"/>
                  </a:lnTo>
                  <a:lnTo>
                    <a:pt x="452212" y="753687"/>
                  </a:lnTo>
                  <a:lnTo>
                    <a:pt x="423883" y="786290"/>
                  </a:lnTo>
                  <a:lnTo>
                    <a:pt x="389928" y="820856"/>
                  </a:lnTo>
                  <a:lnTo>
                    <a:pt x="351524" y="856730"/>
                  </a:lnTo>
                  <a:lnTo>
                    <a:pt x="309849" y="893258"/>
                  </a:lnTo>
                  <a:lnTo>
                    <a:pt x="266080" y="929787"/>
                  </a:lnTo>
                  <a:lnTo>
                    <a:pt x="221395" y="965661"/>
                  </a:lnTo>
                  <a:lnTo>
                    <a:pt x="176972" y="1000227"/>
                  </a:lnTo>
                  <a:lnTo>
                    <a:pt x="133988" y="1032830"/>
                  </a:lnTo>
                  <a:lnTo>
                    <a:pt x="93622" y="1062816"/>
                  </a:lnTo>
                  <a:lnTo>
                    <a:pt x="57049" y="1089531"/>
                  </a:lnTo>
                  <a:lnTo>
                    <a:pt x="25450" y="1112321"/>
                  </a:lnTo>
                  <a:lnTo>
                    <a:pt x="0" y="1130530"/>
                  </a:lnTo>
                </a:path>
                <a:path w="1306829" h="1281429">
                  <a:moveTo>
                    <a:pt x="1306393" y="226106"/>
                  </a:moveTo>
                  <a:lnTo>
                    <a:pt x="1263112" y="256253"/>
                  </a:lnTo>
                  <a:lnTo>
                    <a:pt x="1220170" y="286401"/>
                  </a:lnTo>
                  <a:lnTo>
                    <a:pt x="1177907" y="316548"/>
                  </a:lnTo>
                  <a:lnTo>
                    <a:pt x="1136661" y="346696"/>
                  </a:lnTo>
                  <a:lnTo>
                    <a:pt x="1096772" y="376843"/>
                  </a:lnTo>
                  <a:lnTo>
                    <a:pt x="1058579" y="406991"/>
                  </a:lnTo>
                  <a:lnTo>
                    <a:pt x="1022421" y="437138"/>
                  </a:lnTo>
                  <a:lnTo>
                    <a:pt x="988637" y="467286"/>
                  </a:lnTo>
                  <a:lnTo>
                    <a:pt x="957566" y="497433"/>
                  </a:lnTo>
                  <a:lnTo>
                    <a:pt x="929548" y="527581"/>
                  </a:lnTo>
                  <a:lnTo>
                    <a:pt x="894830" y="569330"/>
                  </a:lnTo>
                  <a:lnTo>
                    <a:pt x="865605" y="609322"/>
                  </a:lnTo>
                  <a:lnTo>
                    <a:pt x="841214" y="648874"/>
                  </a:lnTo>
                  <a:lnTo>
                    <a:pt x="820999" y="689305"/>
                  </a:lnTo>
                  <a:lnTo>
                    <a:pt x="804299" y="731933"/>
                  </a:lnTo>
                  <a:lnTo>
                    <a:pt x="790456" y="778077"/>
                  </a:lnTo>
                  <a:lnTo>
                    <a:pt x="778810" y="829055"/>
                  </a:lnTo>
                  <a:lnTo>
                    <a:pt x="772606" y="875166"/>
                  </a:lnTo>
                  <a:lnTo>
                    <a:pt x="770125" y="928100"/>
                  </a:lnTo>
                  <a:lnTo>
                    <a:pt x="770435" y="985376"/>
                  </a:lnTo>
                  <a:lnTo>
                    <a:pt x="772606" y="1044513"/>
                  </a:lnTo>
                  <a:lnTo>
                    <a:pt x="775708" y="1103030"/>
                  </a:lnTo>
                  <a:lnTo>
                    <a:pt x="778810" y="1158445"/>
                  </a:lnTo>
                  <a:lnTo>
                    <a:pt x="780981" y="1208277"/>
                  </a:lnTo>
                  <a:lnTo>
                    <a:pt x="781291" y="1250045"/>
                  </a:lnTo>
                  <a:lnTo>
                    <a:pt x="778810" y="1281268"/>
                  </a:lnTo>
                </a:path>
              </a:pathLst>
            </a:custGeom>
            <a:ln w="3768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59A1D237-7A4C-B45A-943B-FE87B75218AA}"/>
              </a:ext>
            </a:extLst>
          </p:cNvPr>
          <p:cNvSpPr txBox="1"/>
          <p:nvPr/>
        </p:nvSpPr>
        <p:spPr>
          <a:xfrm>
            <a:off x="5990481" y="5116513"/>
            <a:ext cx="352425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5" dirty="0">
                <a:latin typeface="Calibri"/>
                <a:cs typeface="Calibri"/>
              </a:rPr>
              <a:t>(4)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Two</a:t>
            </a:r>
            <a:r>
              <a:rPr sz="1750" dirty="0">
                <a:latin typeface="Calibri"/>
                <a:cs typeface="Calibri"/>
              </a:rPr>
              <a:t> contours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10" dirty="0">
                <a:latin typeface="Calibri"/>
                <a:cs typeface="Calibri"/>
              </a:rPr>
              <a:t>pass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5" dirty="0">
                <a:latin typeface="Calibri"/>
                <a:cs typeface="Calibri"/>
              </a:rPr>
              <a:t>through </a:t>
            </a:r>
            <a:r>
              <a:rPr sz="1750" spc="10" dirty="0">
                <a:latin typeface="Calibri"/>
                <a:cs typeface="Calibri"/>
              </a:rPr>
              <a:t>the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10" dirty="0">
                <a:latin typeface="Calibri"/>
                <a:cs typeface="Calibri"/>
              </a:rPr>
              <a:t>cell</a:t>
            </a:r>
            <a:endParaRPr sz="17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17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/>
      <p:bldP spid="11" grpId="0"/>
      <p:bldP spid="15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8200" y="1290151"/>
            <a:ext cx="5475673" cy="48076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10419" indent="-299773">
              <a:spcBef>
                <a:spcPts val="101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780" spc="4" dirty="0">
                <a:latin typeface="Calibri"/>
                <a:cs typeface="Calibri"/>
              </a:rPr>
              <a:t>2D</a:t>
            </a:r>
            <a:r>
              <a:rPr sz="2780" spc="-9" dirty="0">
                <a:latin typeface="Calibri"/>
                <a:cs typeface="Calibri"/>
              </a:rPr>
              <a:t> </a:t>
            </a:r>
            <a:r>
              <a:rPr sz="2780" spc="-4" dirty="0">
                <a:latin typeface="Calibri"/>
                <a:cs typeface="Calibri"/>
              </a:rPr>
              <a:t>Isocontouring</a:t>
            </a:r>
            <a:r>
              <a:rPr sz="2780" spc="-13" dirty="0">
                <a:latin typeface="Calibri"/>
                <a:cs typeface="Calibri"/>
              </a:rPr>
              <a:t> </a:t>
            </a:r>
            <a:r>
              <a:rPr sz="2780" dirty="0">
                <a:latin typeface="Calibri"/>
                <a:cs typeface="Calibri"/>
              </a:rPr>
              <a:t>algorithm</a:t>
            </a:r>
            <a:r>
              <a:rPr lang="en-US" sz="2780" dirty="0">
                <a:latin typeface="Calibri"/>
                <a:cs typeface="Calibri"/>
              </a:rPr>
              <a:t> for square meshes</a:t>
            </a:r>
            <a:r>
              <a:rPr sz="2780" dirty="0">
                <a:latin typeface="Calibri"/>
                <a:cs typeface="Calibri"/>
              </a:rPr>
              <a:t>:</a:t>
            </a:r>
            <a:endParaRPr lang="en-US" sz="2780" dirty="0">
              <a:latin typeface="Calibri"/>
              <a:cs typeface="Calibri"/>
            </a:endParaRPr>
          </a:p>
          <a:p>
            <a:pPr marL="10646">
              <a:spcBef>
                <a:spcPts val="101"/>
              </a:spcBef>
              <a:tabLst>
                <a:tab pos="310419" algn="l"/>
                <a:tab pos="310980" algn="l"/>
              </a:tabLst>
            </a:pPr>
            <a:endParaRPr lang="en-US" sz="2780" dirty="0">
              <a:latin typeface="Calibri"/>
              <a:cs typeface="Calibri"/>
            </a:endParaRPr>
          </a:p>
          <a:p>
            <a:pPr marL="767619" lvl="1" indent="-299773">
              <a:spcBef>
                <a:spcPts val="101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9" dirty="0">
                <a:latin typeface="Calibri"/>
                <a:cs typeface="Calibri"/>
              </a:rPr>
              <a:t>one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cell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9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time</a:t>
            </a:r>
            <a:endParaRPr lang="en-US" sz="2800" dirty="0">
              <a:latin typeface="Calibri"/>
              <a:cs typeface="Calibri"/>
            </a:endParaRPr>
          </a:p>
          <a:p>
            <a:pPr marL="767619" lvl="1" indent="-299773">
              <a:spcBef>
                <a:spcPts val="101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4" dirty="0">
                <a:latin typeface="Calibri"/>
                <a:cs typeface="Calibri"/>
              </a:rPr>
              <a:t>Compare </a:t>
            </a:r>
            <a:r>
              <a:rPr sz="2800" spc="9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values </a:t>
            </a:r>
            <a:r>
              <a:rPr sz="2800" spc="-4" dirty="0">
                <a:latin typeface="Calibri"/>
                <a:cs typeface="Calibri"/>
              </a:rPr>
              <a:t>at </a:t>
            </a:r>
            <a:r>
              <a:rPr sz="2800" spc="9" dirty="0">
                <a:latin typeface="Calibri"/>
                <a:cs typeface="Calibri"/>
              </a:rPr>
              <a:t>4 </a:t>
            </a:r>
            <a:r>
              <a:rPr sz="2800" dirty="0">
                <a:latin typeface="Calibri"/>
                <a:cs typeface="Calibri"/>
              </a:rPr>
              <a:t>vertices </a:t>
            </a:r>
            <a:r>
              <a:rPr sz="2800" spc="-459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with </a:t>
            </a:r>
            <a:r>
              <a:rPr sz="2800" spc="9" dirty="0">
                <a:latin typeface="Calibri"/>
                <a:cs typeface="Calibri"/>
              </a:rPr>
              <a:t>the </a:t>
            </a:r>
            <a:r>
              <a:rPr sz="2800" spc="-4" dirty="0">
                <a:latin typeface="Calibri"/>
                <a:cs typeface="Calibri"/>
              </a:rPr>
              <a:t>contour </a:t>
            </a:r>
            <a:r>
              <a:rPr sz="2800" dirty="0">
                <a:latin typeface="Calibri"/>
                <a:cs typeface="Calibri"/>
              </a:rPr>
              <a:t>value </a:t>
            </a:r>
            <a:r>
              <a:rPr sz="2800" spc="9" dirty="0">
                <a:latin typeface="Calibri"/>
                <a:cs typeface="Calibri"/>
              </a:rPr>
              <a:t>C and 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identify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intersected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edges</a:t>
            </a:r>
            <a:endParaRPr lang="en-US" sz="2800" dirty="0">
              <a:latin typeface="Calibri"/>
              <a:cs typeface="Calibri"/>
            </a:endParaRPr>
          </a:p>
          <a:p>
            <a:pPr marL="767619" lvl="1" indent="-299773">
              <a:spcBef>
                <a:spcPts val="101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4" dirty="0">
                <a:latin typeface="Calibri"/>
                <a:cs typeface="Calibri"/>
              </a:rPr>
              <a:t>Linear</a:t>
            </a:r>
            <a:r>
              <a:rPr lang="en-US" sz="2800" spc="4" dirty="0">
                <a:latin typeface="Calibri"/>
                <a:cs typeface="Calibri"/>
              </a:rPr>
              <a:t>ly</a:t>
            </a:r>
            <a:r>
              <a:rPr sz="2800" spc="-4" dirty="0">
                <a:latin typeface="Calibri"/>
                <a:cs typeface="Calibri"/>
              </a:rPr>
              <a:t> interpolate</a:t>
            </a:r>
            <a:r>
              <a:rPr sz="2800" spc="4" dirty="0">
                <a:latin typeface="Calibri"/>
                <a:cs typeface="Calibri"/>
              </a:rPr>
              <a:t> along </a:t>
            </a:r>
            <a:r>
              <a:rPr sz="2800" spc="9" dirty="0">
                <a:latin typeface="Calibri"/>
                <a:cs typeface="Calibri"/>
              </a:rPr>
              <a:t>the </a:t>
            </a:r>
            <a:r>
              <a:rPr sz="2800" spc="-454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intersected</a:t>
            </a:r>
            <a:r>
              <a:rPr sz="2800" dirty="0">
                <a:latin typeface="Calibri"/>
                <a:cs typeface="Calibri"/>
              </a:rPr>
              <a:t> edges</a:t>
            </a:r>
            <a:endParaRPr lang="en-US" sz="2800" dirty="0">
              <a:latin typeface="Calibri"/>
              <a:cs typeface="Calibri"/>
            </a:endParaRPr>
          </a:p>
          <a:p>
            <a:pPr marL="767619" lvl="1" indent="-299773">
              <a:spcBef>
                <a:spcPts val="101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800" spc="9" dirty="0">
                <a:latin typeface="Calibri"/>
                <a:cs typeface="Calibri"/>
              </a:rPr>
              <a:t>Connect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9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interpolated </a:t>
            </a:r>
            <a:r>
              <a:rPr sz="2800" spc="-454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points</a:t>
            </a:r>
            <a:r>
              <a:rPr sz="2800" dirty="0">
                <a:latin typeface="Calibri"/>
                <a:cs typeface="Calibri"/>
              </a:rPr>
              <a:t> together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B0C8EF-924D-8ED0-EA60-7BD95E9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99C2C54-4E0F-9C25-695E-3D910918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86" y="1100640"/>
            <a:ext cx="5225899" cy="518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FD40-D01C-692C-6D08-7431B284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Ambiguous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EB23-260D-4ECC-A1E6-19F9DB2FC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744"/>
            <a:ext cx="10515600" cy="985781"/>
          </a:xfrm>
        </p:spPr>
        <p:txBody>
          <a:bodyPr/>
          <a:lstStyle/>
          <a:p>
            <a:r>
              <a:rPr lang="en-US" dirty="0"/>
              <a:t>Ambiguous face: A face that has two diagonally opposite points with the same 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F72E2A-1EF6-6886-BF51-25C5083BA2B4}"/>
              </a:ext>
            </a:extLst>
          </p:cNvPr>
          <p:cNvSpPr/>
          <p:nvPr/>
        </p:nvSpPr>
        <p:spPr>
          <a:xfrm>
            <a:off x="756172" y="3309586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E6A67E31-BC93-2D93-7D79-6E0ECC9A8E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680" y="3219144"/>
            <a:ext cx="180886" cy="180884"/>
          </a:xfrm>
          <a:prstGeom prst="rect">
            <a:avLst/>
          </a:prstGeom>
        </p:spPr>
      </p:pic>
      <p:pic>
        <p:nvPicPr>
          <p:cNvPr id="6" name="object 11">
            <a:extLst>
              <a:ext uri="{FF2B5EF4-FFF2-40B4-BE49-F238E27FC236}">
                <a16:creationId xmlns:a16="http://schemas.microsoft.com/office/drawing/2014/main" id="{A8C52B9B-C0B3-7C31-997C-A3EC395B3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29" y="3691550"/>
            <a:ext cx="180886" cy="180884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E5C2C07B-4748-567E-3F3A-D0CA5ACD3E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631" y="4290830"/>
            <a:ext cx="180886" cy="180884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15C5E79E-7AAF-9487-AB62-D440F5089E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128" y="4922778"/>
            <a:ext cx="180886" cy="180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7CEBF-FDAD-3397-9B96-66CBFC05505A}"/>
              </a:ext>
            </a:extLst>
          </p:cNvPr>
          <p:cNvSpPr txBox="1"/>
          <p:nvPr/>
        </p:nvSpPr>
        <p:spPr>
          <a:xfrm>
            <a:off x="2586074" y="293457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65139-668D-8C9A-2FD6-B41B4C51689E}"/>
              </a:ext>
            </a:extLst>
          </p:cNvPr>
          <p:cNvSpPr txBox="1"/>
          <p:nvPr/>
        </p:nvSpPr>
        <p:spPr>
          <a:xfrm>
            <a:off x="413666" y="48420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51063-18D4-EC2D-AB73-AAC4331CB945}"/>
              </a:ext>
            </a:extLst>
          </p:cNvPr>
          <p:cNvSpPr txBox="1"/>
          <p:nvPr/>
        </p:nvSpPr>
        <p:spPr>
          <a:xfrm>
            <a:off x="2676517" y="475161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CEEE-D933-5C35-8CC9-6286B2D15937}"/>
              </a:ext>
            </a:extLst>
          </p:cNvPr>
          <p:cNvSpPr txBox="1"/>
          <p:nvPr/>
        </p:nvSpPr>
        <p:spPr>
          <a:xfrm>
            <a:off x="413666" y="2975634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195104-396A-0D1B-8D52-D97578993BC2}"/>
              </a:ext>
            </a:extLst>
          </p:cNvPr>
          <p:cNvSpPr/>
          <p:nvPr/>
        </p:nvSpPr>
        <p:spPr>
          <a:xfrm>
            <a:off x="4463208" y="2112525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56CC4F14-DAA3-6972-B356-771D298CFB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716" y="2022083"/>
            <a:ext cx="180886" cy="180884"/>
          </a:xfrm>
          <a:prstGeom prst="rect">
            <a:avLst/>
          </a:prstGeom>
        </p:spPr>
      </p:pic>
      <p:pic>
        <p:nvPicPr>
          <p:cNvPr id="16" name="object 11">
            <a:extLst>
              <a:ext uri="{FF2B5EF4-FFF2-40B4-BE49-F238E27FC236}">
                <a16:creationId xmlns:a16="http://schemas.microsoft.com/office/drawing/2014/main" id="{D4D3A55C-47EC-F6D7-0845-77397C0E54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765" y="2494489"/>
            <a:ext cx="180886" cy="180884"/>
          </a:xfrm>
          <a:prstGeom prst="rect">
            <a:avLst/>
          </a:prstGeom>
        </p:spPr>
      </p:pic>
      <p:pic>
        <p:nvPicPr>
          <p:cNvPr id="17" name="object 11">
            <a:extLst>
              <a:ext uri="{FF2B5EF4-FFF2-40B4-BE49-F238E27FC236}">
                <a16:creationId xmlns:a16="http://schemas.microsoft.com/office/drawing/2014/main" id="{49F6A7C5-B175-8253-C0AC-B143B7D9D9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67" y="3093769"/>
            <a:ext cx="180886" cy="180884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C6CC370A-4C98-7E9C-09A8-69F03EB748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164" y="3725717"/>
            <a:ext cx="180886" cy="1808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9136D9-5213-899E-C259-13EBB130606A}"/>
              </a:ext>
            </a:extLst>
          </p:cNvPr>
          <p:cNvSpPr txBox="1"/>
          <p:nvPr/>
        </p:nvSpPr>
        <p:spPr>
          <a:xfrm>
            <a:off x="6234215" y="17785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49A3F-B14D-E1B7-49A0-13CCF7CDF2E6}"/>
              </a:ext>
            </a:extLst>
          </p:cNvPr>
          <p:cNvSpPr txBox="1"/>
          <p:nvPr/>
        </p:nvSpPr>
        <p:spPr>
          <a:xfrm>
            <a:off x="4120702" y="36449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6EC25-78BC-0F46-E21D-77D5593818E0}"/>
              </a:ext>
            </a:extLst>
          </p:cNvPr>
          <p:cNvSpPr txBox="1"/>
          <p:nvPr/>
        </p:nvSpPr>
        <p:spPr>
          <a:xfrm>
            <a:off x="6383553" y="3554549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195A-E126-CA5F-B523-9C8E15600820}"/>
              </a:ext>
            </a:extLst>
          </p:cNvPr>
          <p:cNvSpPr txBox="1"/>
          <p:nvPr/>
        </p:nvSpPr>
        <p:spPr>
          <a:xfrm>
            <a:off x="4120702" y="1778573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9B0E8A-C6C7-2CF6-296A-696A114FEDA9}"/>
              </a:ext>
            </a:extLst>
          </p:cNvPr>
          <p:cNvSpPr/>
          <p:nvPr/>
        </p:nvSpPr>
        <p:spPr>
          <a:xfrm>
            <a:off x="4461051" y="4413963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object 11">
            <a:extLst>
              <a:ext uri="{FF2B5EF4-FFF2-40B4-BE49-F238E27FC236}">
                <a16:creationId xmlns:a16="http://schemas.microsoft.com/office/drawing/2014/main" id="{7FC49AE5-8E6C-56D8-FE3A-2AA032641C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559" y="4323521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E7DF2A4B-7744-C38C-0A54-2D49A5E826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608" y="479592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F140EC4A-8229-1305-E456-94664FCB74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510" y="5395207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0422BEA0-38A5-3F28-DEA6-A3E198BC30D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007" y="6027155"/>
            <a:ext cx="180886" cy="1808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C91F1F-24ED-15CE-9F20-3590120D5E04}"/>
              </a:ext>
            </a:extLst>
          </p:cNvPr>
          <p:cNvSpPr txBox="1"/>
          <p:nvPr/>
        </p:nvSpPr>
        <p:spPr>
          <a:xfrm>
            <a:off x="6383553" y="403894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98698-CA77-0EF6-D8BF-C197B2C6B5FF}"/>
              </a:ext>
            </a:extLst>
          </p:cNvPr>
          <p:cNvSpPr txBox="1"/>
          <p:nvPr/>
        </p:nvSpPr>
        <p:spPr>
          <a:xfrm>
            <a:off x="4211145" y="59464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C41B97-BBD3-A97D-E236-A8C1EB2E4B88}"/>
              </a:ext>
            </a:extLst>
          </p:cNvPr>
          <p:cNvSpPr txBox="1"/>
          <p:nvPr/>
        </p:nvSpPr>
        <p:spPr>
          <a:xfrm>
            <a:off x="6338185" y="5855987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F2E0D7-25A7-BB85-17FD-9F5A0900BE53}"/>
              </a:ext>
            </a:extLst>
          </p:cNvPr>
          <p:cNvSpPr txBox="1"/>
          <p:nvPr/>
        </p:nvSpPr>
        <p:spPr>
          <a:xfrm>
            <a:off x="4118545" y="408001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4066D-7A18-6877-2626-09DAB868D50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553651" y="2112525"/>
            <a:ext cx="734065" cy="45811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F5389D-19CE-4D53-E710-24CACD3CF803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161050" y="3184211"/>
            <a:ext cx="1041617" cy="63194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755769-21E9-0435-94AE-1B0508FC68A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4461051" y="4976811"/>
            <a:ext cx="607399" cy="105034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42FCA9-DCEB-9C82-7AF8-C791AA1530CB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5376002" y="4504405"/>
            <a:ext cx="914951" cy="89080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BC1F588-855A-C291-5A6C-D422AA4C97B0}"/>
              </a:ext>
            </a:extLst>
          </p:cNvPr>
          <p:cNvSpPr/>
          <p:nvPr/>
        </p:nvSpPr>
        <p:spPr>
          <a:xfrm rot="19294512">
            <a:off x="3062572" y="3408454"/>
            <a:ext cx="1345625" cy="2494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2163151-02C3-8F5A-4EB5-68B08E35EC9A}"/>
              </a:ext>
            </a:extLst>
          </p:cNvPr>
          <p:cNvSpPr/>
          <p:nvPr/>
        </p:nvSpPr>
        <p:spPr>
          <a:xfrm rot="2741578">
            <a:off x="2973645" y="4588190"/>
            <a:ext cx="1345625" cy="24946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65E0B-0031-58FD-F651-43A6EC8267FB}"/>
              </a:ext>
            </a:extLst>
          </p:cNvPr>
          <p:cNvSpPr txBox="1"/>
          <p:nvPr/>
        </p:nvSpPr>
        <p:spPr>
          <a:xfrm>
            <a:off x="7167909" y="2265888"/>
            <a:ext cx="4351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connect?</a:t>
            </a:r>
          </a:p>
          <a:p>
            <a:r>
              <a:rPr lang="en-US" sz="2400" dirty="0"/>
              <a:t>Both configurations are possible!</a:t>
            </a:r>
          </a:p>
        </p:txBody>
      </p:sp>
    </p:spTree>
    <p:extLst>
      <p:ext uri="{BB962C8B-B14F-4D97-AF65-F5344CB8AC3E}">
        <p14:creationId xmlns:p14="http://schemas.microsoft.com/office/powerpoint/2010/main" val="28574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/>
      <p:bldP spid="10" grpId="0"/>
      <p:bldP spid="11" grpId="0"/>
      <p:bldP spid="12" grpId="0"/>
      <p:bldP spid="14" grpId="0" animBg="1"/>
      <p:bldP spid="19" grpId="0"/>
      <p:bldP spid="20" grpId="0"/>
      <p:bldP spid="21" grpId="0"/>
      <p:bldP spid="22" grpId="0"/>
      <p:bldP spid="23" grpId="0" animBg="1"/>
      <p:bldP spid="28" grpId="0"/>
      <p:bldP spid="29" grpId="0"/>
      <p:bldP spid="30" grpId="0"/>
      <p:bldP spid="31" grpId="0"/>
      <p:bldP spid="46" grpId="0" animBg="1"/>
      <p:bldP spid="47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FD40-D01C-692C-6D08-7431B284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Ambiguous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EB23-260D-4ECC-A1E6-19F9DB2FC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744"/>
            <a:ext cx="10515600" cy="985781"/>
          </a:xfrm>
        </p:spPr>
        <p:txBody>
          <a:bodyPr/>
          <a:lstStyle/>
          <a:p>
            <a:r>
              <a:rPr lang="en-US" dirty="0"/>
              <a:t>Ambiguous face: A face that has two diagonally opposite points with the same 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DD327-F130-8372-9F7D-95A1216132EF}"/>
              </a:ext>
            </a:extLst>
          </p:cNvPr>
          <p:cNvSpPr txBox="1"/>
          <p:nvPr/>
        </p:nvSpPr>
        <p:spPr>
          <a:xfrm>
            <a:off x="2141035" y="5368794"/>
            <a:ext cx="214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Broken Contour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43C55-2E77-26B0-1FE3-296997442A08}"/>
              </a:ext>
            </a:extLst>
          </p:cNvPr>
          <p:cNvSpPr txBox="1"/>
          <p:nvPr/>
        </p:nvSpPr>
        <p:spPr>
          <a:xfrm>
            <a:off x="7501054" y="5344904"/>
            <a:ext cx="2616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Connected Contour</a:t>
            </a:r>
          </a:p>
        </p:txBody>
      </p:sp>
      <p:pic>
        <p:nvPicPr>
          <p:cNvPr id="5" name="Picture 4" descr="A black and white drawing of a hexagon&#10;&#10;Description automatically generated">
            <a:extLst>
              <a:ext uri="{FF2B5EF4-FFF2-40B4-BE49-F238E27FC236}">
                <a16:creationId xmlns:a16="http://schemas.microsoft.com/office/drawing/2014/main" id="{ADE10658-3303-E2CC-6B0D-D211A237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85" y="2334835"/>
            <a:ext cx="4204727" cy="3010069"/>
          </a:xfrm>
          <a:prstGeom prst="rect">
            <a:avLst/>
          </a:prstGeom>
        </p:spPr>
      </p:pic>
      <p:pic>
        <p:nvPicPr>
          <p:cNvPr id="7" name="Picture 6" descr="A black and white drawing of a hexagon&#10;&#10;Description automatically generated">
            <a:extLst>
              <a:ext uri="{FF2B5EF4-FFF2-40B4-BE49-F238E27FC236}">
                <a16:creationId xmlns:a16="http://schemas.microsoft.com/office/drawing/2014/main" id="{6D8532CD-FB10-CBD7-774F-66FCD4C6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06" y="2185935"/>
            <a:ext cx="4388489" cy="31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FD40-D01C-692C-6D08-7431B284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Ambiguous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EB23-260D-4ECC-A1E6-19F9DB2FC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744"/>
            <a:ext cx="10515600" cy="985781"/>
          </a:xfrm>
        </p:spPr>
        <p:txBody>
          <a:bodyPr/>
          <a:lstStyle/>
          <a:p>
            <a:r>
              <a:rPr lang="en-US" dirty="0"/>
              <a:t>Ambiguous face: A face that has two diagonally opposite points with the same 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F72E2A-1EF6-6886-BF51-25C5083BA2B4}"/>
              </a:ext>
            </a:extLst>
          </p:cNvPr>
          <p:cNvSpPr/>
          <p:nvPr/>
        </p:nvSpPr>
        <p:spPr>
          <a:xfrm>
            <a:off x="756172" y="3309586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E6A67E31-BC93-2D93-7D79-6E0ECC9A8E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680" y="3219144"/>
            <a:ext cx="180886" cy="180884"/>
          </a:xfrm>
          <a:prstGeom prst="rect">
            <a:avLst/>
          </a:prstGeom>
        </p:spPr>
      </p:pic>
      <p:pic>
        <p:nvPicPr>
          <p:cNvPr id="6" name="object 11">
            <a:extLst>
              <a:ext uri="{FF2B5EF4-FFF2-40B4-BE49-F238E27FC236}">
                <a16:creationId xmlns:a16="http://schemas.microsoft.com/office/drawing/2014/main" id="{A8C52B9B-C0B3-7C31-997C-A3EC395B3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29" y="3691550"/>
            <a:ext cx="180886" cy="180884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E5C2C07B-4748-567E-3F3A-D0CA5ACD3E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631" y="4290830"/>
            <a:ext cx="180886" cy="180884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15C5E79E-7AAF-9487-AB62-D440F5089E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128" y="4922778"/>
            <a:ext cx="180886" cy="180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7CEBF-FDAD-3397-9B96-66CBFC05505A}"/>
              </a:ext>
            </a:extLst>
          </p:cNvPr>
          <p:cNvSpPr txBox="1"/>
          <p:nvPr/>
        </p:nvSpPr>
        <p:spPr>
          <a:xfrm>
            <a:off x="2586074" y="293457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65139-668D-8C9A-2FD6-B41B4C51689E}"/>
              </a:ext>
            </a:extLst>
          </p:cNvPr>
          <p:cNvSpPr txBox="1"/>
          <p:nvPr/>
        </p:nvSpPr>
        <p:spPr>
          <a:xfrm>
            <a:off x="413666" y="48420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51063-18D4-EC2D-AB73-AAC4331CB945}"/>
              </a:ext>
            </a:extLst>
          </p:cNvPr>
          <p:cNvSpPr txBox="1"/>
          <p:nvPr/>
        </p:nvSpPr>
        <p:spPr>
          <a:xfrm>
            <a:off x="2676517" y="475161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CEEE-D933-5C35-8CC9-6286B2D15937}"/>
              </a:ext>
            </a:extLst>
          </p:cNvPr>
          <p:cNvSpPr txBox="1"/>
          <p:nvPr/>
        </p:nvSpPr>
        <p:spPr>
          <a:xfrm>
            <a:off x="413666" y="2975634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195104-396A-0D1B-8D52-D97578993BC2}"/>
              </a:ext>
            </a:extLst>
          </p:cNvPr>
          <p:cNvSpPr/>
          <p:nvPr/>
        </p:nvSpPr>
        <p:spPr>
          <a:xfrm>
            <a:off x="4463208" y="2112525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56CC4F14-DAA3-6972-B356-771D298CFB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716" y="2022083"/>
            <a:ext cx="180886" cy="180884"/>
          </a:xfrm>
          <a:prstGeom prst="rect">
            <a:avLst/>
          </a:prstGeom>
        </p:spPr>
      </p:pic>
      <p:pic>
        <p:nvPicPr>
          <p:cNvPr id="16" name="object 11">
            <a:extLst>
              <a:ext uri="{FF2B5EF4-FFF2-40B4-BE49-F238E27FC236}">
                <a16:creationId xmlns:a16="http://schemas.microsoft.com/office/drawing/2014/main" id="{D4D3A55C-47EC-F6D7-0845-77397C0E54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765" y="2494489"/>
            <a:ext cx="180886" cy="180884"/>
          </a:xfrm>
          <a:prstGeom prst="rect">
            <a:avLst/>
          </a:prstGeom>
        </p:spPr>
      </p:pic>
      <p:pic>
        <p:nvPicPr>
          <p:cNvPr id="17" name="object 11">
            <a:extLst>
              <a:ext uri="{FF2B5EF4-FFF2-40B4-BE49-F238E27FC236}">
                <a16:creationId xmlns:a16="http://schemas.microsoft.com/office/drawing/2014/main" id="{49F6A7C5-B175-8253-C0AC-B143B7D9D9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67" y="3093769"/>
            <a:ext cx="180886" cy="180884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C6CC370A-4C98-7E9C-09A8-69F03EB748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164" y="3725717"/>
            <a:ext cx="180886" cy="1808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9136D9-5213-899E-C259-13EBB130606A}"/>
              </a:ext>
            </a:extLst>
          </p:cNvPr>
          <p:cNvSpPr txBox="1"/>
          <p:nvPr/>
        </p:nvSpPr>
        <p:spPr>
          <a:xfrm>
            <a:off x="6234215" y="17785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49A3F-B14D-E1B7-49A0-13CCF7CDF2E6}"/>
              </a:ext>
            </a:extLst>
          </p:cNvPr>
          <p:cNvSpPr txBox="1"/>
          <p:nvPr/>
        </p:nvSpPr>
        <p:spPr>
          <a:xfrm>
            <a:off x="4120702" y="36449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6EC25-78BC-0F46-E21D-77D5593818E0}"/>
              </a:ext>
            </a:extLst>
          </p:cNvPr>
          <p:cNvSpPr txBox="1"/>
          <p:nvPr/>
        </p:nvSpPr>
        <p:spPr>
          <a:xfrm>
            <a:off x="6383553" y="3554549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195A-E126-CA5F-B523-9C8E15600820}"/>
              </a:ext>
            </a:extLst>
          </p:cNvPr>
          <p:cNvSpPr txBox="1"/>
          <p:nvPr/>
        </p:nvSpPr>
        <p:spPr>
          <a:xfrm>
            <a:off x="4120702" y="1778573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9B0E8A-C6C7-2CF6-296A-696A114FEDA9}"/>
              </a:ext>
            </a:extLst>
          </p:cNvPr>
          <p:cNvSpPr/>
          <p:nvPr/>
        </p:nvSpPr>
        <p:spPr>
          <a:xfrm>
            <a:off x="4461051" y="4413963"/>
            <a:ext cx="1829902" cy="1721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object 11">
            <a:extLst>
              <a:ext uri="{FF2B5EF4-FFF2-40B4-BE49-F238E27FC236}">
                <a16:creationId xmlns:a16="http://schemas.microsoft.com/office/drawing/2014/main" id="{7FC49AE5-8E6C-56D8-FE3A-2AA032641C4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559" y="4323521"/>
            <a:ext cx="180886" cy="180884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E7DF2A4B-7744-C38C-0A54-2D49A5E826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608" y="4795927"/>
            <a:ext cx="180886" cy="180884"/>
          </a:xfrm>
          <a:prstGeom prst="rect">
            <a:avLst/>
          </a:prstGeom>
        </p:spPr>
      </p:pic>
      <p:pic>
        <p:nvPicPr>
          <p:cNvPr id="26" name="object 11">
            <a:extLst>
              <a:ext uri="{FF2B5EF4-FFF2-40B4-BE49-F238E27FC236}">
                <a16:creationId xmlns:a16="http://schemas.microsoft.com/office/drawing/2014/main" id="{F140EC4A-8229-1305-E456-94664FCB74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510" y="5395207"/>
            <a:ext cx="180886" cy="180884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0422BEA0-38A5-3F28-DEA6-A3E198BC30D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007" y="6027155"/>
            <a:ext cx="180886" cy="1808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C91F1F-24ED-15CE-9F20-3590120D5E04}"/>
              </a:ext>
            </a:extLst>
          </p:cNvPr>
          <p:cNvSpPr txBox="1"/>
          <p:nvPr/>
        </p:nvSpPr>
        <p:spPr>
          <a:xfrm>
            <a:off x="6383553" y="403894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98698-CA77-0EF6-D8BF-C197B2C6B5FF}"/>
              </a:ext>
            </a:extLst>
          </p:cNvPr>
          <p:cNvSpPr txBox="1"/>
          <p:nvPr/>
        </p:nvSpPr>
        <p:spPr>
          <a:xfrm>
            <a:off x="4211145" y="59464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C41B97-BBD3-A97D-E236-A8C1EB2E4B88}"/>
              </a:ext>
            </a:extLst>
          </p:cNvPr>
          <p:cNvSpPr txBox="1"/>
          <p:nvPr/>
        </p:nvSpPr>
        <p:spPr>
          <a:xfrm>
            <a:off x="6338185" y="5855987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F2E0D7-25A7-BB85-17FD-9F5A0900BE53}"/>
              </a:ext>
            </a:extLst>
          </p:cNvPr>
          <p:cNvSpPr txBox="1"/>
          <p:nvPr/>
        </p:nvSpPr>
        <p:spPr>
          <a:xfrm>
            <a:off x="4118545" y="4080011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4066D-7A18-6877-2626-09DAB868D50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4553651" y="2112525"/>
            <a:ext cx="734065" cy="47240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F5389D-19CE-4D53-E710-24CACD3CF803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161050" y="3184211"/>
            <a:ext cx="1041617" cy="63194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755769-21E9-0435-94AE-1B0508FC68A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4461051" y="4976811"/>
            <a:ext cx="607399" cy="105034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42FCA9-DCEB-9C82-7AF8-C791AA1530CB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5376002" y="4504405"/>
            <a:ext cx="914951" cy="89080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BC1F588-855A-C291-5A6C-D422AA4C97B0}"/>
              </a:ext>
            </a:extLst>
          </p:cNvPr>
          <p:cNvSpPr/>
          <p:nvPr/>
        </p:nvSpPr>
        <p:spPr>
          <a:xfrm rot="19294512">
            <a:off x="3062572" y="3408454"/>
            <a:ext cx="1345625" cy="2494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2163151-02C3-8F5A-4EB5-68B08E35EC9A}"/>
              </a:ext>
            </a:extLst>
          </p:cNvPr>
          <p:cNvSpPr/>
          <p:nvPr/>
        </p:nvSpPr>
        <p:spPr>
          <a:xfrm rot="2741578">
            <a:off x="2973645" y="4588190"/>
            <a:ext cx="1345625" cy="24946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65E0B-0031-58FD-F651-43A6EC8267FB}"/>
              </a:ext>
            </a:extLst>
          </p:cNvPr>
          <p:cNvSpPr txBox="1"/>
          <p:nvPr/>
        </p:nvSpPr>
        <p:spPr>
          <a:xfrm>
            <a:off x="7167908" y="2265888"/>
            <a:ext cx="4912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connect?</a:t>
            </a:r>
          </a:p>
          <a:p>
            <a:r>
              <a:rPr lang="en-US" sz="2400" dirty="0"/>
              <a:t>Both configurations are possible!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way to resolve: Use Asymptotic decider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6D489C-651D-FA92-001E-C9F911022A49}"/>
              </a:ext>
            </a:extLst>
          </p:cNvPr>
          <p:cNvSpPr txBox="1"/>
          <p:nvPr/>
        </p:nvSpPr>
        <p:spPr>
          <a:xfrm>
            <a:off x="7162693" y="4341621"/>
            <a:ext cx="4607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Asymptotic Decider: Resolving the Ambiguity in Marching Cubes by Nielson and Hamman, IEEE VIS’91</a:t>
            </a:r>
          </a:p>
        </p:txBody>
      </p:sp>
    </p:spTree>
    <p:extLst>
      <p:ext uri="{BB962C8B-B14F-4D97-AF65-F5344CB8AC3E}">
        <p14:creationId xmlns:p14="http://schemas.microsoft.com/office/powerpoint/2010/main" val="17241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0DDE-0343-0D7C-97F5-526F18DF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2783205"/>
          </a:xfrm>
        </p:spPr>
        <p:txBody>
          <a:bodyPr/>
          <a:lstStyle/>
          <a:p>
            <a:r>
              <a:rPr lang="en-US" dirty="0"/>
              <a:t>The 2D algorithm extends naturally to 3D where the data will have 3D cells</a:t>
            </a:r>
          </a:p>
          <a:p>
            <a:r>
              <a:rPr lang="en-US" dirty="0"/>
              <a:t>Identify ‘active cells’: cells that intersect with the Isosurface</a:t>
            </a:r>
          </a:p>
          <a:p>
            <a:r>
              <a:rPr lang="en-US" dirty="0"/>
              <a:t>Linear interpolation along edges in active cells</a:t>
            </a:r>
          </a:p>
          <a:p>
            <a:r>
              <a:rPr lang="en-US" dirty="0"/>
              <a:t>Compute surface patches within each cell based on the edges that have intersected with the Isosurface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76E1A2F-A9FE-75C8-1010-F755924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Isocontour: Isosurface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6C8BACE-8FB8-7B3B-4C7E-E9DD08FA9F85}"/>
              </a:ext>
            </a:extLst>
          </p:cNvPr>
          <p:cNvSpPr/>
          <p:nvPr/>
        </p:nvSpPr>
        <p:spPr>
          <a:xfrm>
            <a:off x="4114303" y="4482709"/>
            <a:ext cx="1261928" cy="1189412"/>
          </a:xfrm>
          <a:custGeom>
            <a:avLst/>
            <a:gdLst/>
            <a:ahLst/>
            <a:cxnLst/>
            <a:rect l="l" t="t" r="r" b="b"/>
            <a:pathLst>
              <a:path w="904875" h="603250">
                <a:moveTo>
                  <a:pt x="301474" y="0"/>
                </a:moveTo>
                <a:lnTo>
                  <a:pt x="0" y="226106"/>
                </a:lnTo>
              </a:path>
              <a:path w="904875" h="603250">
                <a:moveTo>
                  <a:pt x="0" y="226106"/>
                </a:moveTo>
                <a:lnTo>
                  <a:pt x="678318" y="226106"/>
                </a:lnTo>
              </a:path>
              <a:path w="904875" h="603250">
                <a:moveTo>
                  <a:pt x="301474" y="0"/>
                </a:moveTo>
                <a:lnTo>
                  <a:pt x="904424" y="0"/>
                </a:lnTo>
              </a:path>
              <a:path w="904875" h="603250">
                <a:moveTo>
                  <a:pt x="904424" y="0"/>
                </a:moveTo>
                <a:lnTo>
                  <a:pt x="678318" y="226106"/>
                </a:lnTo>
              </a:path>
              <a:path w="904875" h="603250">
                <a:moveTo>
                  <a:pt x="0" y="226106"/>
                </a:moveTo>
                <a:lnTo>
                  <a:pt x="0" y="602949"/>
                </a:lnTo>
              </a:path>
              <a:path w="904875" h="603250">
                <a:moveTo>
                  <a:pt x="678318" y="226106"/>
                </a:moveTo>
                <a:lnTo>
                  <a:pt x="678318" y="602949"/>
                </a:lnTo>
              </a:path>
              <a:path w="904875" h="603250">
                <a:moveTo>
                  <a:pt x="904424" y="0"/>
                </a:moveTo>
                <a:lnTo>
                  <a:pt x="904424" y="376843"/>
                </a:lnTo>
              </a:path>
              <a:path w="904875" h="603250">
                <a:moveTo>
                  <a:pt x="0" y="602949"/>
                </a:moveTo>
                <a:lnTo>
                  <a:pt x="678318" y="602949"/>
                </a:lnTo>
              </a:path>
              <a:path w="904875" h="603250">
                <a:moveTo>
                  <a:pt x="904424" y="376843"/>
                </a:moveTo>
                <a:lnTo>
                  <a:pt x="678318" y="602949"/>
                </a:lnTo>
              </a:path>
            </a:pathLst>
          </a:custGeom>
          <a:ln w="28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69FBB60-EDB6-230B-F21B-222AA94017DA}"/>
              </a:ext>
            </a:extLst>
          </p:cNvPr>
          <p:cNvSpPr/>
          <p:nvPr/>
        </p:nvSpPr>
        <p:spPr>
          <a:xfrm>
            <a:off x="6579240" y="4482709"/>
            <a:ext cx="1414686" cy="1189412"/>
          </a:xfrm>
          <a:custGeom>
            <a:avLst/>
            <a:gdLst/>
            <a:ahLst/>
            <a:cxnLst/>
            <a:rect l="l" t="t" r="r" b="b"/>
            <a:pathLst>
              <a:path w="979804" h="829310">
                <a:moveTo>
                  <a:pt x="0" y="527581"/>
                </a:moveTo>
                <a:lnTo>
                  <a:pt x="452212" y="829055"/>
                </a:lnTo>
              </a:path>
              <a:path w="979804" h="829310">
                <a:moveTo>
                  <a:pt x="452212" y="829055"/>
                </a:moveTo>
                <a:lnTo>
                  <a:pt x="979793" y="602949"/>
                </a:lnTo>
              </a:path>
              <a:path w="979804" h="829310">
                <a:moveTo>
                  <a:pt x="452212" y="829055"/>
                </a:moveTo>
                <a:lnTo>
                  <a:pt x="527581" y="0"/>
                </a:lnTo>
              </a:path>
              <a:path w="979804" h="829310">
                <a:moveTo>
                  <a:pt x="527581" y="0"/>
                </a:moveTo>
                <a:lnTo>
                  <a:pt x="979793" y="602949"/>
                </a:lnTo>
              </a:path>
              <a:path w="979804" h="829310">
                <a:moveTo>
                  <a:pt x="0" y="527581"/>
                </a:moveTo>
                <a:lnTo>
                  <a:pt x="527581" y="0"/>
                </a:lnTo>
              </a:path>
            </a:pathLst>
          </a:custGeom>
          <a:ln w="28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BF64A-6369-E7D8-7BDE-F747D66C71B5}"/>
              </a:ext>
            </a:extLst>
          </p:cNvPr>
          <p:cNvSpPr txBox="1"/>
          <p:nvPr/>
        </p:nvSpPr>
        <p:spPr>
          <a:xfrm>
            <a:off x="3264846" y="5804666"/>
            <a:ext cx="247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Cube/Rectangular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E2BC9-F389-92C8-3466-F18D61AE8E9D}"/>
              </a:ext>
            </a:extLst>
          </p:cNvPr>
          <p:cNvSpPr txBox="1"/>
          <p:nvPr/>
        </p:nvSpPr>
        <p:spPr>
          <a:xfrm>
            <a:off x="6349371" y="5804666"/>
            <a:ext cx="18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Tetrahedron cell</a:t>
            </a:r>
          </a:p>
        </p:txBody>
      </p:sp>
    </p:spTree>
    <p:extLst>
      <p:ext uri="{BB962C8B-B14F-4D97-AF65-F5344CB8AC3E}">
        <p14:creationId xmlns:p14="http://schemas.microsoft.com/office/powerpoint/2010/main" val="807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7882054" cy="4979931"/>
          </a:xfrm>
        </p:spPr>
        <p:txBody>
          <a:bodyPr/>
          <a:lstStyle/>
          <a:p>
            <a:r>
              <a:rPr lang="en-US" dirty="0"/>
              <a:t>Active cells: min value &lt; C &lt; max value</a:t>
            </a:r>
          </a:p>
          <a:p>
            <a:r>
              <a:rPr lang="en-US" dirty="0"/>
              <a:t>Mark cell vertices that are greater than C with “+” and smaller than C with “-”</a:t>
            </a:r>
          </a:p>
          <a:p>
            <a:r>
              <a:rPr lang="en-US" dirty="0"/>
              <a:t>Each cell has 4 vertices</a:t>
            </a:r>
          </a:p>
          <a:p>
            <a:pPr lvl="1"/>
            <a:r>
              <a:rPr lang="en-US" dirty="0"/>
              <a:t>Each vertex can have value greater or less than C</a:t>
            </a:r>
          </a:p>
          <a:p>
            <a:pPr lvl="1"/>
            <a:r>
              <a:rPr lang="en-US" dirty="0"/>
              <a:t>Hence, 2x2x2x2 = 16 possible combinations</a:t>
            </a:r>
          </a:p>
          <a:p>
            <a:pPr lvl="1"/>
            <a:r>
              <a:rPr lang="en-US" dirty="0"/>
              <a:t>Only </a:t>
            </a:r>
            <a:r>
              <a:rPr lang="en-US" u="sng" dirty="0"/>
              <a:t>three unique topological cases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AC9846A-2FC6-E0F5-F45B-1DB4D98A0FA5}"/>
              </a:ext>
            </a:extLst>
          </p:cNvPr>
          <p:cNvSpPr/>
          <p:nvPr/>
        </p:nvSpPr>
        <p:spPr>
          <a:xfrm>
            <a:off x="9396983" y="2174488"/>
            <a:ext cx="1650360" cy="1514682"/>
          </a:xfrm>
          <a:custGeom>
            <a:avLst/>
            <a:gdLst/>
            <a:ahLst/>
            <a:cxnLst/>
            <a:rect l="l" t="t" r="r" b="b"/>
            <a:pathLst>
              <a:path w="979804" h="829310">
                <a:moveTo>
                  <a:pt x="0" y="527581"/>
                </a:moveTo>
                <a:lnTo>
                  <a:pt x="452212" y="829055"/>
                </a:lnTo>
              </a:path>
              <a:path w="979804" h="829310">
                <a:moveTo>
                  <a:pt x="452212" y="829055"/>
                </a:moveTo>
                <a:lnTo>
                  <a:pt x="979793" y="602949"/>
                </a:lnTo>
              </a:path>
              <a:path w="979804" h="829310">
                <a:moveTo>
                  <a:pt x="452212" y="829055"/>
                </a:moveTo>
                <a:lnTo>
                  <a:pt x="527581" y="0"/>
                </a:lnTo>
              </a:path>
              <a:path w="979804" h="829310">
                <a:moveTo>
                  <a:pt x="527581" y="0"/>
                </a:moveTo>
                <a:lnTo>
                  <a:pt x="979793" y="602949"/>
                </a:lnTo>
              </a:path>
              <a:path w="979804" h="829310">
                <a:moveTo>
                  <a:pt x="0" y="527581"/>
                </a:moveTo>
                <a:lnTo>
                  <a:pt x="527581" y="0"/>
                </a:lnTo>
              </a:path>
            </a:pathLst>
          </a:custGeom>
          <a:ln w="28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A23B-94DB-B1B9-1FEB-B4777D6C7622}"/>
              </a:ext>
            </a:extLst>
          </p:cNvPr>
          <p:cNvSpPr txBox="1"/>
          <p:nvPr/>
        </p:nvSpPr>
        <p:spPr>
          <a:xfrm>
            <a:off x="9186229" y="3765623"/>
            <a:ext cx="218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Tetrahedron cell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7481F7-FA6C-EB63-95C2-50A88746F2B3}"/>
                  </a:ext>
                </a:extLst>
              </p14:cNvPr>
              <p14:cNvContentPartPr/>
              <p14:nvPr/>
            </p14:nvContentPartPr>
            <p14:xfrm>
              <a:off x="10279572" y="220663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7481F7-FA6C-EB63-95C2-50A88746F2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6572" y="214363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1B16A6-E2FC-8246-E1A6-BF20D7D36B03}"/>
                  </a:ext>
                </a:extLst>
              </p14:cNvPr>
              <p14:cNvContentPartPr/>
              <p14:nvPr/>
            </p14:nvContentPartPr>
            <p14:xfrm>
              <a:off x="9422052" y="313579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1B16A6-E2FC-8246-E1A6-BF20D7D36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9052" y="307279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EC4829-64F0-7FBB-CC45-D161D72A46B2}"/>
                  </a:ext>
                </a:extLst>
              </p14:cNvPr>
              <p14:cNvContentPartPr/>
              <p14:nvPr/>
            </p14:nvContentPartPr>
            <p14:xfrm>
              <a:off x="10173732" y="369523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EC4829-64F0-7FBB-CC45-D161D72A46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0732" y="363259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34DF54-3F5E-339F-5E6E-0ED27F75AC38}"/>
                  </a:ext>
                </a:extLst>
              </p14:cNvPr>
              <p14:cNvContentPartPr/>
              <p14:nvPr/>
            </p14:nvContentPartPr>
            <p14:xfrm>
              <a:off x="11027652" y="327799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34DF54-3F5E-339F-5E6E-0ED27F75AC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012" y="321535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2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2582264"/>
          </a:xfrm>
        </p:spPr>
        <p:txBody>
          <a:bodyPr/>
          <a:lstStyle/>
          <a:p>
            <a:r>
              <a:rPr lang="en-US" dirty="0"/>
              <a:t>Case 1: No intersection (all vertices are either outside or inside)</a:t>
            </a:r>
          </a:p>
          <a:p>
            <a:r>
              <a:rPr lang="en-US" dirty="0"/>
              <a:t>Values at all cell vertices are either larger or smaller than the     </a:t>
            </a:r>
            <a:r>
              <a:rPr lang="en-US" dirty="0" err="1"/>
              <a:t>isovalue</a:t>
            </a:r>
            <a:r>
              <a:rPr lang="en-US" dirty="0"/>
              <a:t> C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If we assume that cell values greater than the contour value C as ‘outside</a:t>
            </a:r>
            <a:r>
              <a:rPr lang="en-US" dirty="0">
                <a:latin typeface="Calibri" panose="020F0502020204030204" pitchFamily="34" charset="0"/>
              </a:rPr>
              <a:t>’</a:t>
            </a:r>
            <a:r>
              <a:rPr lang="en-US" dirty="0">
                <a:effectLst/>
                <a:latin typeface="Calibri" panose="020F0502020204030204" pitchFamily="34" charset="0"/>
              </a:rPr>
              <a:t> and smaller as ‘inside’, then all cell vertices are either completely inside or outside of the </a:t>
            </a:r>
            <a:r>
              <a:rPr lang="en-US" dirty="0" err="1">
                <a:effectLst/>
                <a:latin typeface="Calibri" panose="020F0502020204030204" pitchFamily="34" charset="0"/>
              </a:rPr>
              <a:t>isosurface</a:t>
            </a:r>
            <a:r>
              <a:rPr lang="en-US" dirty="0">
                <a:effectLst/>
                <a:latin typeface="Calibri" panose="020F0502020204030204" pitchFamily="34" charset="0"/>
              </a:rPr>
              <a:t> </a:t>
            </a:r>
            <a:endParaRPr lang="en-US" sz="3200" dirty="0">
              <a:effectLst/>
            </a:endParaRPr>
          </a:p>
        </p:txBody>
      </p:sp>
      <p:pic>
        <p:nvPicPr>
          <p:cNvPr id="7" name="Picture 6" descr="Polygon&#10;&#10;Description automatically generated">
            <a:extLst>
              <a:ext uri="{FF2B5EF4-FFF2-40B4-BE49-F238E27FC236}">
                <a16:creationId xmlns:a16="http://schemas.microsoft.com/office/drawing/2014/main" id="{256A9C99-CAAF-B757-F0B9-73C28EC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88" y="4064826"/>
            <a:ext cx="5545138" cy="22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C87E0CDB-1B5C-F208-950F-A26E82686D7D}"/>
              </a:ext>
            </a:extLst>
          </p:cNvPr>
          <p:cNvSpPr txBox="1"/>
          <p:nvPr/>
        </p:nvSpPr>
        <p:spPr>
          <a:xfrm>
            <a:off x="811517" y="1654769"/>
            <a:ext cx="6215277" cy="207030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64490" marR="17780" indent="-339725">
              <a:lnSpc>
                <a:spcPts val="3760"/>
              </a:lnSpc>
              <a:spcBef>
                <a:spcPts val="254"/>
              </a:spcBef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lang="en-US" sz="2800" spc="-15" dirty="0">
                <a:cs typeface="Calibri"/>
              </a:rPr>
              <a:t>Show2DData.py</a:t>
            </a:r>
          </a:p>
          <a:p>
            <a:pPr marL="364490" marR="17780" indent="-339725">
              <a:lnSpc>
                <a:spcPts val="3760"/>
              </a:lnSpc>
              <a:spcBef>
                <a:spcPts val="254"/>
              </a:spcBef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lang="en-US" sz="2800" dirty="0" err="1">
                <a:cs typeface="Calibri"/>
              </a:rPr>
              <a:t>ExtractCell.py</a:t>
            </a:r>
            <a:endParaRPr lang="en-US" sz="2800" dirty="0">
              <a:cs typeface="Calibri"/>
            </a:endParaRPr>
          </a:p>
          <a:p>
            <a:pPr marL="364490" marR="17780" indent="-339725">
              <a:lnSpc>
                <a:spcPts val="3760"/>
              </a:lnSpc>
              <a:spcBef>
                <a:spcPts val="254"/>
              </a:spcBef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lang="en-US" sz="2800" dirty="0" err="1">
                <a:cs typeface="Calibri"/>
              </a:rPr>
              <a:t>LoadPolyData.py</a:t>
            </a:r>
            <a:endParaRPr lang="en-US" sz="2800" dirty="0">
              <a:cs typeface="Calibri"/>
            </a:endParaRPr>
          </a:p>
          <a:p>
            <a:pPr marL="364490" marR="17780" indent="-339725">
              <a:lnSpc>
                <a:spcPts val="3760"/>
              </a:lnSpc>
              <a:spcBef>
                <a:spcPts val="254"/>
              </a:spcBef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lang="en-US" sz="2800" dirty="0" err="1">
                <a:cs typeface="Calibri"/>
              </a:rPr>
              <a:t>Polyline.py</a:t>
            </a:r>
            <a:endParaRPr sz="28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031F86-0035-6EB8-68EF-89188E75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272"/>
            <a:ext cx="10515600" cy="835351"/>
          </a:xfrm>
        </p:spPr>
        <p:txBody>
          <a:bodyPr/>
          <a:lstStyle/>
          <a:p>
            <a:r>
              <a:rPr lang="en-US" dirty="0"/>
              <a:t>VTK Examples</a:t>
            </a:r>
          </a:p>
        </p:txBody>
      </p:sp>
    </p:spTree>
    <p:extLst>
      <p:ext uri="{BB962C8B-B14F-4D97-AF65-F5344CB8AC3E}">
        <p14:creationId xmlns:p14="http://schemas.microsoft.com/office/powerpoint/2010/main" val="2882365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2: One vertex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Isosurface only intersects with edges that have ‘+’ and ‘–’ vertices at two ends </a:t>
            </a:r>
            <a:endParaRPr lang="en-US" dirty="0">
              <a:effectLst/>
            </a:endParaRPr>
          </a:p>
        </p:txBody>
      </p:sp>
      <p:pic>
        <p:nvPicPr>
          <p:cNvPr id="5" name="Picture 4" descr="Diagram, shape, polygon&#10;&#10;Description automatically generated">
            <a:extLst>
              <a:ext uri="{FF2B5EF4-FFF2-40B4-BE49-F238E27FC236}">
                <a16:creationId xmlns:a16="http://schemas.microsoft.com/office/drawing/2014/main" id="{451A6809-266F-0C54-2CFB-31C1C34D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59" y="3029825"/>
            <a:ext cx="5846646" cy="27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2: One vertex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Isosurface only intersects with edges that have ‘+’ and ‘–’ vertices at two ends 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5448D-97F2-8DA9-9975-A2ACB534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37" y="2807296"/>
            <a:ext cx="6304621" cy="30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2: One vertex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Compute intersection points on active edges</a:t>
            </a:r>
            <a:endParaRPr lang="en-US" dirty="0">
              <a:effectLst/>
            </a:endParaRP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CAAB922E-B9BD-05AF-6463-FE82F188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6" y="2841020"/>
            <a:ext cx="6809292" cy="33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77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2: One vertex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Connect intersection points into a triangle</a:t>
            </a:r>
            <a:endParaRPr lang="en-US" dirty="0">
              <a:effectLst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F718155-2C18-F8B1-623A-BE57AD42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426" y="2832409"/>
            <a:ext cx="6531264" cy="29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06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3: Two vertices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Isosurface only intersects with edges that have ‘+’ and ‘–’ vertices at two ends </a:t>
            </a:r>
            <a:endParaRPr lang="en-US" dirty="0">
              <a:effectLst/>
            </a:endParaRPr>
          </a:p>
        </p:txBody>
      </p:sp>
      <p:pic>
        <p:nvPicPr>
          <p:cNvPr id="6" name="Picture 5" descr="Polygon&#10;&#10;Description automatically generated">
            <a:extLst>
              <a:ext uri="{FF2B5EF4-FFF2-40B4-BE49-F238E27FC236}">
                <a16:creationId xmlns:a16="http://schemas.microsoft.com/office/drawing/2014/main" id="{452F1BBA-EBDF-7965-2AE9-1A32DA7E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08" y="2943921"/>
            <a:ext cx="6759783" cy="28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3: Two vertices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Isosurface only intersects with edges that have ‘+’ and ‘–’ vertices at two ends </a:t>
            </a:r>
            <a:endParaRPr lang="en-US" dirty="0">
              <a:effectLst/>
            </a:endParaRPr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88416EFA-6C89-6AEE-88D7-BD473728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05" y="2780225"/>
            <a:ext cx="6807265" cy="29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500595"/>
          </a:xfrm>
        </p:spPr>
        <p:txBody>
          <a:bodyPr>
            <a:normAutofit/>
          </a:bodyPr>
          <a:lstStyle/>
          <a:p>
            <a:r>
              <a:rPr lang="en-US" dirty="0"/>
              <a:t>Case 3: Two vertices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Compute intersection points on active edges</a:t>
            </a:r>
            <a:endParaRPr lang="en-US" dirty="0">
              <a:effectLst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E74E26-2DA2-9F14-7FE0-7CEB4CF5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12" y="2843562"/>
            <a:ext cx="6947991" cy="2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3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99F0-6DB5-2BAB-C726-F546AAC7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Tetrahedral Cell: Case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823-EEBD-2A73-C624-098E709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032243"/>
          </a:xfrm>
        </p:spPr>
        <p:txBody>
          <a:bodyPr>
            <a:normAutofit/>
          </a:bodyPr>
          <a:lstStyle/>
          <a:p>
            <a:r>
              <a:rPr lang="en-US" dirty="0"/>
              <a:t>Case 3: Two vertices outside (or inside)</a:t>
            </a:r>
          </a:p>
          <a:p>
            <a:r>
              <a:rPr lang="en-US" dirty="0">
                <a:effectLst/>
                <a:latin typeface="Calibri" panose="020F0502020204030204" pitchFamily="34" charset="0"/>
              </a:rPr>
              <a:t>Connect intersection points into a triangle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C96197-D0C4-0078-139F-49B5BEFC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0" y="2587083"/>
            <a:ext cx="6657278" cy="30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9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0DDE-0343-0D7C-97F5-526F18DF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183" y="1343699"/>
            <a:ext cx="7342290" cy="1938252"/>
          </a:xfrm>
        </p:spPr>
        <p:txBody>
          <a:bodyPr/>
          <a:lstStyle/>
          <a:p>
            <a:pPr marL="38100" marR="30480">
              <a:lnSpc>
                <a:spcPct val="101899"/>
              </a:lnSpc>
              <a:spcBef>
                <a:spcPts val="55"/>
              </a:spcBef>
            </a:pPr>
            <a:r>
              <a:rPr lang="en-US" sz="2800" spc="5" dirty="0">
                <a:latin typeface="Calibri"/>
                <a:cs typeface="Calibri"/>
              </a:rPr>
              <a:t>With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8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vertices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in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cell,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each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having </a:t>
            </a:r>
            <a:r>
              <a:rPr lang="en-US" sz="2800" spc="-6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spc="-5" dirty="0">
                <a:latin typeface="Calibri"/>
                <a:cs typeface="Calibri"/>
              </a:rPr>
              <a:t> value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greater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smaller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than the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contour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value,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there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can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be </a:t>
            </a:r>
            <a:r>
              <a:rPr lang="en-US" sz="2800" spc="-60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2</a:t>
            </a:r>
            <a:r>
              <a:rPr lang="en-US" sz="2800" baseline="25525" dirty="0">
                <a:latin typeface="Calibri"/>
                <a:cs typeface="Calibri"/>
              </a:rPr>
              <a:t>8 </a:t>
            </a:r>
            <a:r>
              <a:rPr lang="en-US" sz="2800" spc="-7" baseline="25525" dirty="0">
                <a:latin typeface="Calibri"/>
                <a:cs typeface="Calibri"/>
              </a:rPr>
              <a:t>=</a:t>
            </a:r>
            <a:r>
              <a:rPr lang="en-US" sz="2800" spc="300" baseline="2552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256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possible</a:t>
            </a:r>
            <a:r>
              <a:rPr lang="en-US" sz="2800" dirty="0">
                <a:latin typeface="Calibri"/>
                <a:cs typeface="Calibri"/>
              </a:rPr>
              <a:t> cases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76E1A2F-A9FE-75C8-1010-F755924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Isocontour: Cube/Rectangular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BF64A-6369-E7D8-7BDE-F747D66C71B5}"/>
              </a:ext>
            </a:extLst>
          </p:cNvPr>
          <p:cNvSpPr txBox="1"/>
          <p:nvPr/>
        </p:nvSpPr>
        <p:spPr>
          <a:xfrm>
            <a:off x="781125" y="3208238"/>
            <a:ext cx="247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Cube/Rectangular cell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5F7B9925-F0B5-93F1-199D-F0D4A937E92E}"/>
              </a:ext>
            </a:extLst>
          </p:cNvPr>
          <p:cNvGrpSpPr/>
          <p:nvPr/>
        </p:nvGrpSpPr>
        <p:grpSpPr>
          <a:xfrm>
            <a:off x="1183527" y="1343698"/>
            <a:ext cx="1668145" cy="1592580"/>
            <a:chOff x="1326962" y="2706946"/>
            <a:chExt cx="1668145" cy="1592580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3CDC3709-CA19-61DD-F0BC-D7C0064B712C}"/>
                </a:ext>
              </a:extLst>
            </p:cNvPr>
            <p:cNvSpPr/>
            <p:nvPr/>
          </p:nvSpPr>
          <p:spPr>
            <a:xfrm>
              <a:off x="1390891" y="2780472"/>
              <a:ext cx="1539875" cy="1445260"/>
            </a:xfrm>
            <a:custGeom>
              <a:avLst/>
              <a:gdLst/>
              <a:ahLst/>
              <a:cxnLst/>
              <a:rect l="l" t="t" r="r" b="b"/>
              <a:pathLst>
                <a:path w="1539875" h="1445260">
                  <a:moveTo>
                    <a:pt x="532964" y="0"/>
                  </a:moveTo>
                  <a:lnTo>
                    <a:pt x="0" y="619334"/>
                  </a:lnTo>
                </a:path>
                <a:path w="1539875" h="1445260">
                  <a:moveTo>
                    <a:pt x="0" y="619334"/>
                  </a:moveTo>
                  <a:lnTo>
                    <a:pt x="1065929" y="619334"/>
                  </a:lnTo>
                </a:path>
                <a:path w="1539875" h="1445260">
                  <a:moveTo>
                    <a:pt x="532964" y="0"/>
                  </a:moveTo>
                  <a:lnTo>
                    <a:pt x="1539675" y="0"/>
                  </a:lnTo>
                </a:path>
                <a:path w="1539875" h="1445260">
                  <a:moveTo>
                    <a:pt x="1539675" y="0"/>
                  </a:moveTo>
                  <a:lnTo>
                    <a:pt x="1065929" y="619334"/>
                  </a:lnTo>
                </a:path>
                <a:path w="1539875" h="1445260">
                  <a:moveTo>
                    <a:pt x="0" y="619334"/>
                  </a:moveTo>
                  <a:lnTo>
                    <a:pt x="0" y="1445113"/>
                  </a:lnTo>
                </a:path>
                <a:path w="1539875" h="1445260">
                  <a:moveTo>
                    <a:pt x="1065929" y="619334"/>
                  </a:moveTo>
                  <a:lnTo>
                    <a:pt x="1065929" y="1445113"/>
                  </a:lnTo>
                </a:path>
                <a:path w="1539875" h="1445260">
                  <a:moveTo>
                    <a:pt x="1539676" y="0"/>
                  </a:moveTo>
                  <a:lnTo>
                    <a:pt x="1539676" y="825779"/>
                  </a:lnTo>
                </a:path>
                <a:path w="1539875" h="1445260">
                  <a:moveTo>
                    <a:pt x="1539675" y="825779"/>
                  </a:moveTo>
                  <a:lnTo>
                    <a:pt x="1065929" y="1445113"/>
                  </a:lnTo>
                </a:path>
                <a:path w="1539875" h="1445260">
                  <a:moveTo>
                    <a:pt x="1065929" y="1445113"/>
                  </a:moveTo>
                  <a:lnTo>
                    <a:pt x="0" y="1445113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80A37C6-BE2C-E283-2AB2-7694ADA1321D}"/>
                </a:ext>
              </a:extLst>
            </p:cNvPr>
            <p:cNvSpPr/>
            <p:nvPr/>
          </p:nvSpPr>
          <p:spPr>
            <a:xfrm>
              <a:off x="1390891" y="2780472"/>
              <a:ext cx="1539875" cy="1445260"/>
            </a:xfrm>
            <a:custGeom>
              <a:avLst/>
              <a:gdLst/>
              <a:ahLst/>
              <a:cxnLst/>
              <a:rect l="l" t="t" r="r" b="b"/>
              <a:pathLst>
                <a:path w="1539875" h="1445260">
                  <a:moveTo>
                    <a:pt x="532964" y="0"/>
                  </a:moveTo>
                  <a:lnTo>
                    <a:pt x="532964" y="825779"/>
                  </a:lnTo>
                </a:path>
                <a:path w="1539875" h="1445260">
                  <a:moveTo>
                    <a:pt x="532964" y="825779"/>
                  </a:moveTo>
                  <a:lnTo>
                    <a:pt x="0" y="1445113"/>
                  </a:lnTo>
                </a:path>
                <a:path w="1539875" h="1445260">
                  <a:moveTo>
                    <a:pt x="532964" y="825779"/>
                  </a:moveTo>
                  <a:lnTo>
                    <a:pt x="1539675" y="82577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339198BB-FA79-73B8-A5EF-F7062D653D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962" y="3326281"/>
              <a:ext cx="127858" cy="147051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81AB3DB0-B1ED-FA56-6CCF-2A64366950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892" y="3326281"/>
              <a:ext cx="127858" cy="147051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EE372165-4C4D-97AC-3CAD-D34AE65094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962" y="4152060"/>
              <a:ext cx="127858" cy="147051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2D90E848-E23D-1077-39DB-BAB6AEABC4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892" y="4152060"/>
              <a:ext cx="127858" cy="147051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5D6741B0-38B1-1518-6115-29FB6851D8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927" y="2706946"/>
              <a:ext cx="127858" cy="147051"/>
            </a:xfrm>
            <a:prstGeom prst="rect">
              <a:avLst/>
            </a:prstGeom>
          </p:spPr>
        </p:pic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F5C7567A-08F8-64F6-165E-1E6165D97B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637" y="2706946"/>
              <a:ext cx="127858" cy="147051"/>
            </a:xfrm>
            <a:prstGeom prst="rect">
              <a:avLst/>
            </a:prstGeom>
          </p:spPr>
        </p:pic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1A3AA37B-14DE-76AD-99DA-A4E62FB70B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637" y="3532726"/>
              <a:ext cx="127858" cy="147051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DFE68367-27F0-D3B8-8C64-1F05E8161C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927" y="3532726"/>
              <a:ext cx="127858" cy="147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8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0DDE-0343-0D7C-97F5-526F18DF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183" y="1343699"/>
            <a:ext cx="7342290" cy="1938252"/>
          </a:xfrm>
        </p:spPr>
        <p:txBody>
          <a:bodyPr/>
          <a:lstStyle/>
          <a:p>
            <a:pPr marL="38100" marR="30480">
              <a:lnSpc>
                <a:spcPct val="101899"/>
              </a:lnSpc>
              <a:spcBef>
                <a:spcPts val="55"/>
              </a:spcBef>
            </a:pPr>
            <a:r>
              <a:rPr lang="en-US" sz="2800" spc="5" dirty="0">
                <a:latin typeface="Calibri"/>
                <a:cs typeface="Calibri"/>
              </a:rPr>
              <a:t>With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8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vertices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in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cell,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each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having </a:t>
            </a:r>
            <a:r>
              <a:rPr lang="en-US" sz="2800" spc="-6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a</a:t>
            </a:r>
            <a:r>
              <a:rPr lang="en-US" sz="2800" spc="-5" dirty="0">
                <a:latin typeface="Calibri"/>
                <a:cs typeface="Calibri"/>
              </a:rPr>
              <a:t> value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greater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smaller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contour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value,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there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can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be </a:t>
            </a:r>
            <a:r>
              <a:rPr lang="en-US" sz="2800" spc="-60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2</a:t>
            </a:r>
            <a:r>
              <a:rPr lang="en-US" sz="2800" baseline="25525" dirty="0">
                <a:latin typeface="Calibri"/>
                <a:cs typeface="Calibri"/>
              </a:rPr>
              <a:t>8 </a:t>
            </a:r>
            <a:r>
              <a:rPr lang="en-US" sz="2800" spc="-7" baseline="25525" dirty="0">
                <a:latin typeface="Calibri"/>
                <a:cs typeface="Calibri"/>
              </a:rPr>
              <a:t>=</a:t>
            </a:r>
            <a:r>
              <a:rPr lang="en-US" sz="2800" spc="300" baseline="2552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256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possible</a:t>
            </a:r>
            <a:r>
              <a:rPr lang="en-US" sz="2800" dirty="0">
                <a:latin typeface="Calibri"/>
                <a:cs typeface="Calibri"/>
              </a:rPr>
              <a:t> cases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76E1A2F-A9FE-75C8-1010-F755924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Isocontour: Cube/Rectangular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BF64A-6369-E7D8-7BDE-F747D66C71B5}"/>
              </a:ext>
            </a:extLst>
          </p:cNvPr>
          <p:cNvSpPr txBox="1"/>
          <p:nvPr/>
        </p:nvSpPr>
        <p:spPr>
          <a:xfrm>
            <a:off x="781125" y="3208238"/>
            <a:ext cx="247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Cube/Rectangular cell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5F7B9925-F0B5-93F1-199D-F0D4A937E92E}"/>
              </a:ext>
            </a:extLst>
          </p:cNvPr>
          <p:cNvGrpSpPr/>
          <p:nvPr/>
        </p:nvGrpSpPr>
        <p:grpSpPr>
          <a:xfrm>
            <a:off x="1183527" y="1343698"/>
            <a:ext cx="1668145" cy="1592580"/>
            <a:chOff x="1326962" y="2706946"/>
            <a:chExt cx="1668145" cy="1592580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3CDC3709-CA19-61DD-F0BC-D7C0064B712C}"/>
                </a:ext>
              </a:extLst>
            </p:cNvPr>
            <p:cNvSpPr/>
            <p:nvPr/>
          </p:nvSpPr>
          <p:spPr>
            <a:xfrm>
              <a:off x="1390891" y="2780472"/>
              <a:ext cx="1539875" cy="1445260"/>
            </a:xfrm>
            <a:custGeom>
              <a:avLst/>
              <a:gdLst/>
              <a:ahLst/>
              <a:cxnLst/>
              <a:rect l="l" t="t" r="r" b="b"/>
              <a:pathLst>
                <a:path w="1539875" h="1445260">
                  <a:moveTo>
                    <a:pt x="532964" y="0"/>
                  </a:moveTo>
                  <a:lnTo>
                    <a:pt x="0" y="619334"/>
                  </a:lnTo>
                </a:path>
                <a:path w="1539875" h="1445260">
                  <a:moveTo>
                    <a:pt x="0" y="619334"/>
                  </a:moveTo>
                  <a:lnTo>
                    <a:pt x="1065929" y="619334"/>
                  </a:lnTo>
                </a:path>
                <a:path w="1539875" h="1445260">
                  <a:moveTo>
                    <a:pt x="532964" y="0"/>
                  </a:moveTo>
                  <a:lnTo>
                    <a:pt x="1539675" y="0"/>
                  </a:lnTo>
                </a:path>
                <a:path w="1539875" h="1445260">
                  <a:moveTo>
                    <a:pt x="1539675" y="0"/>
                  </a:moveTo>
                  <a:lnTo>
                    <a:pt x="1065929" y="619334"/>
                  </a:lnTo>
                </a:path>
                <a:path w="1539875" h="1445260">
                  <a:moveTo>
                    <a:pt x="0" y="619334"/>
                  </a:moveTo>
                  <a:lnTo>
                    <a:pt x="0" y="1445113"/>
                  </a:lnTo>
                </a:path>
                <a:path w="1539875" h="1445260">
                  <a:moveTo>
                    <a:pt x="1065929" y="619334"/>
                  </a:moveTo>
                  <a:lnTo>
                    <a:pt x="1065929" y="1445113"/>
                  </a:lnTo>
                </a:path>
                <a:path w="1539875" h="1445260">
                  <a:moveTo>
                    <a:pt x="1539676" y="0"/>
                  </a:moveTo>
                  <a:lnTo>
                    <a:pt x="1539676" y="825779"/>
                  </a:lnTo>
                </a:path>
                <a:path w="1539875" h="1445260">
                  <a:moveTo>
                    <a:pt x="1539675" y="825779"/>
                  </a:moveTo>
                  <a:lnTo>
                    <a:pt x="1065929" y="1445113"/>
                  </a:lnTo>
                </a:path>
                <a:path w="1539875" h="1445260">
                  <a:moveTo>
                    <a:pt x="1065929" y="1445113"/>
                  </a:moveTo>
                  <a:lnTo>
                    <a:pt x="0" y="1445113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80A37C6-BE2C-E283-2AB2-7694ADA1321D}"/>
                </a:ext>
              </a:extLst>
            </p:cNvPr>
            <p:cNvSpPr/>
            <p:nvPr/>
          </p:nvSpPr>
          <p:spPr>
            <a:xfrm>
              <a:off x="1390891" y="2780472"/>
              <a:ext cx="1539875" cy="1445260"/>
            </a:xfrm>
            <a:custGeom>
              <a:avLst/>
              <a:gdLst/>
              <a:ahLst/>
              <a:cxnLst/>
              <a:rect l="l" t="t" r="r" b="b"/>
              <a:pathLst>
                <a:path w="1539875" h="1445260">
                  <a:moveTo>
                    <a:pt x="532964" y="0"/>
                  </a:moveTo>
                  <a:lnTo>
                    <a:pt x="532964" y="825779"/>
                  </a:lnTo>
                </a:path>
                <a:path w="1539875" h="1445260">
                  <a:moveTo>
                    <a:pt x="532964" y="825779"/>
                  </a:moveTo>
                  <a:lnTo>
                    <a:pt x="0" y="1445113"/>
                  </a:lnTo>
                </a:path>
                <a:path w="1539875" h="1445260">
                  <a:moveTo>
                    <a:pt x="532964" y="825779"/>
                  </a:moveTo>
                  <a:lnTo>
                    <a:pt x="1539675" y="82577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339198BB-FA79-73B8-A5EF-F7062D653D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962" y="3326281"/>
              <a:ext cx="127858" cy="147051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81AB3DB0-B1ED-FA56-6CCF-2A64366950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892" y="3326281"/>
              <a:ext cx="127858" cy="147051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EE372165-4C4D-97AC-3CAD-D34AE65094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962" y="4152060"/>
              <a:ext cx="127858" cy="147051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2D90E848-E23D-1077-39DB-BAB6AEABC4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892" y="4152060"/>
              <a:ext cx="127858" cy="147051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5D6741B0-38B1-1518-6115-29FB6851D89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927" y="2706946"/>
              <a:ext cx="127858" cy="147051"/>
            </a:xfrm>
            <a:prstGeom prst="rect">
              <a:avLst/>
            </a:prstGeom>
          </p:spPr>
        </p:pic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F5C7567A-08F8-64F6-165E-1E6165D97B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637" y="2706946"/>
              <a:ext cx="127858" cy="147051"/>
            </a:xfrm>
            <a:prstGeom prst="rect">
              <a:avLst/>
            </a:prstGeom>
          </p:spPr>
        </p:pic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1A3AA37B-14DE-76AD-99DA-A4E62FB70B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637" y="3532726"/>
              <a:ext cx="127858" cy="147051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DFE68367-27F0-D3B8-8C64-1F05E8161C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927" y="3532726"/>
              <a:ext cx="127858" cy="147051"/>
            </a:xfrm>
            <a:prstGeom prst="rect">
              <a:avLst/>
            </a:prstGeom>
          </p:spPr>
        </p:pic>
      </p:grpSp>
      <p:grpSp>
        <p:nvGrpSpPr>
          <p:cNvPr id="20" name="object 16">
            <a:extLst>
              <a:ext uri="{FF2B5EF4-FFF2-40B4-BE49-F238E27FC236}">
                <a16:creationId xmlns:a16="http://schemas.microsoft.com/office/drawing/2014/main" id="{9E6788AC-B94D-88CF-A51A-B011EFCC7D05}"/>
              </a:ext>
            </a:extLst>
          </p:cNvPr>
          <p:cNvGrpSpPr/>
          <p:nvPr/>
        </p:nvGrpSpPr>
        <p:grpSpPr>
          <a:xfrm>
            <a:off x="3128338" y="3946321"/>
            <a:ext cx="1075690" cy="973455"/>
            <a:chOff x="1978364" y="4701991"/>
            <a:chExt cx="1075690" cy="973455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19D8D0D7-EB26-A1BE-6AD0-FA4925473AB0}"/>
                </a:ext>
              </a:extLst>
            </p:cNvPr>
            <p:cNvSpPr/>
            <p:nvPr/>
          </p:nvSpPr>
          <p:spPr>
            <a:xfrm>
              <a:off x="2021143" y="4748589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0" y="376986"/>
                  </a:lnTo>
                </a:path>
                <a:path w="989964" h="880110">
                  <a:moveTo>
                    <a:pt x="0" y="376986"/>
                  </a:moveTo>
                  <a:lnTo>
                    <a:pt x="685240" y="376986"/>
                  </a:lnTo>
                </a:path>
                <a:path w="989964" h="880110">
                  <a:moveTo>
                    <a:pt x="342620" y="0"/>
                  </a:moveTo>
                  <a:lnTo>
                    <a:pt x="989791" y="0"/>
                  </a:lnTo>
                </a:path>
                <a:path w="989964" h="880110">
                  <a:moveTo>
                    <a:pt x="989791" y="0"/>
                  </a:moveTo>
                  <a:lnTo>
                    <a:pt x="685240" y="376986"/>
                  </a:lnTo>
                </a:path>
                <a:path w="989964" h="880110">
                  <a:moveTo>
                    <a:pt x="0" y="376986"/>
                  </a:moveTo>
                  <a:lnTo>
                    <a:pt x="0" y="879634"/>
                  </a:lnTo>
                </a:path>
                <a:path w="989964" h="880110">
                  <a:moveTo>
                    <a:pt x="685240" y="376986"/>
                  </a:moveTo>
                  <a:lnTo>
                    <a:pt x="685240" y="879634"/>
                  </a:lnTo>
                </a:path>
                <a:path w="989964" h="880110">
                  <a:moveTo>
                    <a:pt x="989791" y="0"/>
                  </a:moveTo>
                  <a:lnTo>
                    <a:pt x="989791" y="502648"/>
                  </a:lnTo>
                </a:path>
                <a:path w="989964" h="880110">
                  <a:moveTo>
                    <a:pt x="989791" y="502649"/>
                  </a:moveTo>
                  <a:lnTo>
                    <a:pt x="685240" y="879635"/>
                  </a:lnTo>
                </a:path>
                <a:path w="989964" h="880110">
                  <a:moveTo>
                    <a:pt x="685240" y="879635"/>
                  </a:moveTo>
                  <a:lnTo>
                    <a:pt x="0" y="879635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5022EE3C-6C06-2E15-4F9E-C0590D5042B2}"/>
                </a:ext>
              </a:extLst>
            </p:cNvPr>
            <p:cNvSpPr/>
            <p:nvPr/>
          </p:nvSpPr>
          <p:spPr>
            <a:xfrm>
              <a:off x="2021143" y="4748589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342620" y="502648"/>
                  </a:lnTo>
                </a:path>
                <a:path w="989964" h="880110">
                  <a:moveTo>
                    <a:pt x="342620" y="502649"/>
                  </a:moveTo>
                  <a:lnTo>
                    <a:pt x="0" y="879635"/>
                  </a:lnTo>
                </a:path>
                <a:path w="989964" h="880110">
                  <a:moveTo>
                    <a:pt x="342620" y="502649"/>
                  </a:moveTo>
                  <a:lnTo>
                    <a:pt x="989791" y="50264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119D977B-B681-B7DC-0B74-B739C4014A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364" y="5078977"/>
              <a:ext cx="85559" cy="93197"/>
            </a:xfrm>
            <a:prstGeom prst="rect">
              <a:avLst/>
            </a:prstGeom>
          </p:spPr>
        </p:pic>
        <p:pic>
          <p:nvPicPr>
            <p:cNvPr id="24" name="object 20">
              <a:extLst>
                <a:ext uri="{FF2B5EF4-FFF2-40B4-BE49-F238E27FC236}">
                  <a16:creationId xmlns:a16="http://schemas.microsoft.com/office/drawing/2014/main" id="{2EDBAFCE-337A-5220-334E-ABFA299857F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04" y="5078977"/>
              <a:ext cx="85559" cy="93197"/>
            </a:xfrm>
            <a:prstGeom prst="rect">
              <a:avLst/>
            </a:prstGeom>
          </p:spPr>
        </p:pic>
        <p:pic>
          <p:nvPicPr>
            <p:cNvPr id="25" name="object 21">
              <a:extLst>
                <a:ext uri="{FF2B5EF4-FFF2-40B4-BE49-F238E27FC236}">
                  <a16:creationId xmlns:a16="http://schemas.microsoft.com/office/drawing/2014/main" id="{77575B3E-0192-1EC8-BADE-586DFD79233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364" y="5581625"/>
              <a:ext cx="85559" cy="93197"/>
            </a:xfrm>
            <a:prstGeom prst="rect">
              <a:avLst/>
            </a:prstGeom>
          </p:spPr>
        </p:pic>
        <p:pic>
          <p:nvPicPr>
            <p:cNvPr id="26" name="object 22">
              <a:extLst>
                <a:ext uri="{FF2B5EF4-FFF2-40B4-BE49-F238E27FC236}">
                  <a16:creationId xmlns:a16="http://schemas.microsoft.com/office/drawing/2014/main" id="{91A95C80-55CF-3D29-48B1-894BE4D88EE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04" y="5581625"/>
              <a:ext cx="85559" cy="93197"/>
            </a:xfrm>
            <a:prstGeom prst="rect">
              <a:avLst/>
            </a:prstGeom>
          </p:spPr>
        </p:pic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D5419C5B-4B8A-2686-760A-B19D760470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0984" y="4701991"/>
              <a:ext cx="85559" cy="93197"/>
            </a:xfrm>
            <a:prstGeom prst="rect">
              <a:avLst/>
            </a:prstGeom>
          </p:spPr>
        </p:pic>
        <p:pic>
          <p:nvPicPr>
            <p:cNvPr id="28" name="object 24">
              <a:extLst>
                <a:ext uri="{FF2B5EF4-FFF2-40B4-BE49-F238E27FC236}">
                  <a16:creationId xmlns:a16="http://schemas.microsoft.com/office/drawing/2014/main" id="{DF5A3170-EC9E-B9A6-6ACC-92E01BB785E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8155" y="4701991"/>
              <a:ext cx="85559" cy="93197"/>
            </a:xfrm>
            <a:prstGeom prst="rect">
              <a:avLst/>
            </a:prstGeom>
          </p:spPr>
        </p:pic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C8EB91D3-59A7-8BFD-6306-85ED04157F7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8155" y="5204639"/>
              <a:ext cx="85559" cy="93197"/>
            </a:xfrm>
            <a:prstGeom prst="rect">
              <a:avLst/>
            </a:prstGeom>
          </p:spPr>
        </p:pic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30FE72A4-E677-94DB-9B1E-3A33AB23492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0984" y="5204639"/>
              <a:ext cx="85559" cy="93197"/>
            </a:xfrm>
            <a:prstGeom prst="rect">
              <a:avLst/>
            </a:prstGeom>
          </p:spPr>
        </p:pic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9908B8E6-1A78-C796-6A71-21DC22BD4718}"/>
                </a:ext>
              </a:extLst>
            </p:cNvPr>
            <p:cNvSpPr/>
            <p:nvPr/>
          </p:nvSpPr>
          <p:spPr>
            <a:xfrm>
              <a:off x="2021143" y="5293125"/>
              <a:ext cx="342900" cy="335280"/>
            </a:xfrm>
            <a:custGeom>
              <a:avLst/>
              <a:gdLst/>
              <a:ahLst/>
              <a:cxnLst/>
              <a:rect l="l" t="t" r="r" b="b"/>
              <a:pathLst>
                <a:path w="342900" h="335279">
                  <a:moveTo>
                    <a:pt x="0" y="0"/>
                  </a:moveTo>
                  <a:lnTo>
                    <a:pt x="342620" y="335098"/>
                  </a:lnTo>
                </a:path>
                <a:path w="342900" h="335279">
                  <a:moveTo>
                    <a:pt x="0" y="0"/>
                  </a:moveTo>
                  <a:lnTo>
                    <a:pt x="304550" y="1570"/>
                  </a:lnTo>
                </a:path>
                <a:path w="342900" h="335279">
                  <a:moveTo>
                    <a:pt x="304548" y="1568"/>
                  </a:moveTo>
                  <a:lnTo>
                    <a:pt x="342620" y="335097"/>
                  </a:lnTo>
                </a:path>
              </a:pathLst>
            </a:custGeom>
            <a:ln w="2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28">
            <a:extLst>
              <a:ext uri="{FF2B5EF4-FFF2-40B4-BE49-F238E27FC236}">
                <a16:creationId xmlns:a16="http://schemas.microsoft.com/office/drawing/2014/main" id="{4B62293C-042E-DE29-E535-FAB09BD8B509}"/>
              </a:ext>
            </a:extLst>
          </p:cNvPr>
          <p:cNvGrpSpPr/>
          <p:nvPr/>
        </p:nvGrpSpPr>
        <p:grpSpPr>
          <a:xfrm>
            <a:off x="4603229" y="3960003"/>
            <a:ext cx="1083945" cy="973455"/>
            <a:chOff x="3453255" y="4715673"/>
            <a:chExt cx="1083945" cy="973455"/>
          </a:xfrm>
        </p:grpSpPr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09BFA2CB-F641-10E8-02D4-3822719DAABD}"/>
                </a:ext>
              </a:extLst>
            </p:cNvPr>
            <p:cNvSpPr/>
            <p:nvPr/>
          </p:nvSpPr>
          <p:spPr>
            <a:xfrm>
              <a:off x="3504394" y="4762271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0" y="376986"/>
                  </a:lnTo>
                </a:path>
                <a:path w="989964" h="880110">
                  <a:moveTo>
                    <a:pt x="0" y="376986"/>
                  </a:moveTo>
                  <a:lnTo>
                    <a:pt x="685240" y="376986"/>
                  </a:lnTo>
                </a:path>
                <a:path w="989964" h="880110">
                  <a:moveTo>
                    <a:pt x="342620" y="0"/>
                  </a:moveTo>
                  <a:lnTo>
                    <a:pt x="989791" y="0"/>
                  </a:lnTo>
                </a:path>
                <a:path w="989964" h="880110">
                  <a:moveTo>
                    <a:pt x="989791" y="0"/>
                  </a:moveTo>
                  <a:lnTo>
                    <a:pt x="685240" y="376986"/>
                  </a:lnTo>
                </a:path>
                <a:path w="989964" h="880110">
                  <a:moveTo>
                    <a:pt x="0" y="376986"/>
                  </a:moveTo>
                  <a:lnTo>
                    <a:pt x="0" y="879634"/>
                  </a:lnTo>
                </a:path>
                <a:path w="989964" h="880110">
                  <a:moveTo>
                    <a:pt x="685240" y="376986"/>
                  </a:moveTo>
                  <a:lnTo>
                    <a:pt x="685240" y="879634"/>
                  </a:lnTo>
                </a:path>
                <a:path w="989964" h="880110">
                  <a:moveTo>
                    <a:pt x="989791" y="0"/>
                  </a:moveTo>
                  <a:lnTo>
                    <a:pt x="989791" y="502648"/>
                  </a:lnTo>
                </a:path>
                <a:path w="989964" h="880110">
                  <a:moveTo>
                    <a:pt x="989791" y="502649"/>
                  </a:moveTo>
                  <a:lnTo>
                    <a:pt x="685240" y="879635"/>
                  </a:lnTo>
                </a:path>
                <a:path w="989964" h="880110">
                  <a:moveTo>
                    <a:pt x="685240" y="879635"/>
                  </a:moveTo>
                  <a:lnTo>
                    <a:pt x="0" y="879635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9EA6F91-2F75-826F-6644-BD3E42148331}"/>
                </a:ext>
              </a:extLst>
            </p:cNvPr>
            <p:cNvSpPr/>
            <p:nvPr/>
          </p:nvSpPr>
          <p:spPr>
            <a:xfrm>
              <a:off x="3504394" y="4762271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342620" y="502648"/>
                  </a:lnTo>
                </a:path>
                <a:path w="989964" h="880110">
                  <a:moveTo>
                    <a:pt x="342620" y="502649"/>
                  </a:moveTo>
                  <a:lnTo>
                    <a:pt x="0" y="879635"/>
                  </a:lnTo>
                </a:path>
                <a:path w="989964" h="880110">
                  <a:moveTo>
                    <a:pt x="342620" y="502649"/>
                  </a:moveTo>
                  <a:lnTo>
                    <a:pt x="989791" y="50264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1">
              <a:extLst>
                <a:ext uri="{FF2B5EF4-FFF2-40B4-BE49-F238E27FC236}">
                  <a16:creationId xmlns:a16="http://schemas.microsoft.com/office/drawing/2014/main" id="{89BC0C5C-A544-24A2-36DC-77B9FD91D7F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1614" y="5092659"/>
              <a:ext cx="85559" cy="93197"/>
            </a:xfrm>
            <a:prstGeom prst="rect">
              <a:avLst/>
            </a:prstGeom>
          </p:spPr>
        </p:pic>
        <p:pic>
          <p:nvPicPr>
            <p:cNvPr id="36" name="object 32">
              <a:extLst>
                <a:ext uri="{FF2B5EF4-FFF2-40B4-BE49-F238E27FC236}">
                  <a16:creationId xmlns:a16="http://schemas.microsoft.com/office/drawing/2014/main" id="{C277E0E5-2998-4879-5485-29C27014961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6854" y="5092659"/>
              <a:ext cx="85559" cy="93197"/>
            </a:xfrm>
            <a:prstGeom prst="rect">
              <a:avLst/>
            </a:prstGeom>
          </p:spPr>
        </p:pic>
        <p:pic>
          <p:nvPicPr>
            <p:cNvPr id="37" name="object 33">
              <a:extLst>
                <a:ext uri="{FF2B5EF4-FFF2-40B4-BE49-F238E27FC236}">
                  <a16:creationId xmlns:a16="http://schemas.microsoft.com/office/drawing/2014/main" id="{CE78DE2F-9F34-7F8B-BDDB-E862B4525EA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1614" y="5595307"/>
              <a:ext cx="85559" cy="93197"/>
            </a:xfrm>
            <a:prstGeom prst="rect">
              <a:avLst/>
            </a:prstGeom>
          </p:spPr>
        </p:pic>
        <p:pic>
          <p:nvPicPr>
            <p:cNvPr id="38" name="object 34">
              <a:extLst>
                <a:ext uri="{FF2B5EF4-FFF2-40B4-BE49-F238E27FC236}">
                  <a16:creationId xmlns:a16="http://schemas.microsoft.com/office/drawing/2014/main" id="{3850C3FC-7BB7-CB97-0682-2A2E98DA9AE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6854" y="5595307"/>
              <a:ext cx="85559" cy="93197"/>
            </a:xfrm>
            <a:prstGeom prst="rect">
              <a:avLst/>
            </a:prstGeom>
          </p:spPr>
        </p:pic>
        <p:pic>
          <p:nvPicPr>
            <p:cNvPr id="39" name="object 35">
              <a:extLst>
                <a:ext uri="{FF2B5EF4-FFF2-40B4-BE49-F238E27FC236}">
                  <a16:creationId xmlns:a16="http://schemas.microsoft.com/office/drawing/2014/main" id="{401DF0D7-2A9A-6F27-E814-0E39786706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234" y="4715673"/>
              <a:ext cx="85559" cy="93197"/>
            </a:xfrm>
            <a:prstGeom prst="rect">
              <a:avLst/>
            </a:prstGeom>
          </p:spPr>
        </p:pic>
        <p:pic>
          <p:nvPicPr>
            <p:cNvPr id="40" name="object 36">
              <a:extLst>
                <a:ext uri="{FF2B5EF4-FFF2-40B4-BE49-F238E27FC236}">
                  <a16:creationId xmlns:a16="http://schemas.microsoft.com/office/drawing/2014/main" id="{7C77BFF4-EAF9-A28E-E4F0-9CC22258B39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1405" y="4715673"/>
              <a:ext cx="85559" cy="93197"/>
            </a:xfrm>
            <a:prstGeom prst="rect">
              <a:avLst/>
            </a:prstGeom>
          </p:spPr>
        </p:pic>
        <p:pic>
          <p:nvPicPr>
            <p:cNvPr id="41" name="object 37">
              <a:extLst>
                <a:ext uri="{FF2B5EF4-FFF2-40B4-BE49-F238E27FC236}">
                  <a16:creationId xmlns:a16="http://schemas.microsoft.com/office/drawing/2014/main" id="{F27C9C29-A09C-309A-FAF7-5D6377454AE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1405" y="5218321"/>
              <a:ext cx="85559" cy="93197"/>
            </a:xfrm>
            <a:prstGeom prst="rect">
              <a:avLst/>
            </a:prstGeom>
          </p:spPr>
        </p:pic>
        <p:pic>
          <p:nvPicPr>
            <p:cNvPr id="42" name="object 38">
              <a:extLst>
                <a:ext uri="{FF2B5EF4-FFF2-40B4-BE49-F238E27FC236}">
                  <a16:creationId xmlns:a16="http://schemas.microsoft.com/office/drawing/2014/main" id="{E0C2E2D9-BE36-5C7B-0EFA-41E7ADFA7C5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4234" y="5218321"/>
              <a:ext cx="85559" cy="93197"/>
            </a:xfrm>
            <a:prstGeom prst="rect">
              <a:avLst/>
            </a:prstGeom>
          </p:spPr>
        </p:pic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64FBB8A2-C1EC-06F5-7B3B-5B64CC300304}"/>
                </a:ext>
              </a:extLst>
            </p:cNvPr>
            <p:cNvSpPr/>
            <p:nvPr/>
          </p:nvSpPr>
          <p:spPr>
            <a:xfrm>
              <a:off x="3464247" y="4948998"/>
              <a:ext cx="880110" cy="713740"/>
            </a:xfrm>
            <a:custGeom>
              <a:avLst/>
              <a:gdLst/>
              <a:ahLst/>
              <a:cxnLst/>
              <a:rect l="l" t="t" r="r" b="b"/>
              <a:pathLst>
                <a:path w="880110" h="713739">
                  <a:moveTo>
                    <a:pt x="10556" y="368030"/>
                  </a:moveTo>
                  <a:lnTo>
                    <a:pt x="353176" y="703128"/>
                  </a:lnTo>
                </a:path>
                <a:path w="880110" h="713739">
                  <a:moveTo>
                    <a:pt x="0" y="378586"/>
                  </a:moveTo>
                  <a:lnTo>
                    <a:pt x="304550" y="380157"/>
                  </a:lnTo>
                </a:path>
                <a:path w="880110" h="713739">
                  <a:moveTo>
                    <a:pt x="304548" y="380155"/>
                  </a:moveTo>
                  <a:lnTo>
                    <a:pt x="342620" y="713683"/>
                  </a:lnTo>
                </a:path>
                <a:path w="880110" h="713739">
                  <a:moveTo>
                    <a:pt x="420673" y="190259"/>
                  </a:moveTo>
                  <a:lnTo>
                    <a:pt x="879578" y="0"/>
                  </a:lnTo>
                </a:path>
                <a:path w="880110" h="713739">
                  <a:moveTo>
                    <a:pt x="420837" y="178932"/>
                  </a:moveTo>
                  <a:lnTo>
                    <a:pt x="725388" y="512459"/>
                  </a:lnTo>
                </a:path>
                <a:path w="880110" h="713739">
                  <a:moveTo>
                    <a:pt x="879579" y="0"/>
                  </a:moveTo>
                  <a:lnTo>
                    <a:pt x="725388" y="512459"/>
                  </a:lnTo>
                </a:path>
              </a:pathLst>
            </a:custGeom>
            <a:ln w="2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0">
            <a:extLst>
              <a:ext uri="{FF2B5EF4-FFF2-40B4-BE49-F238E27FC236}">
                <a16:creationId xmlns:a16="http://schemas.microsoft.com/office/drawing/2014/main" id="{D94ABEB1-6419-E403-C52F-EFBF783AF0A1}"/>
              </a:ext>
            </a:extLst>
          </p:cNvPr>
          <p:cNvGrpSpPr/>
          <p:nvPr/>
        </p:nvGrpSpPr>
        <p:grpSpPr>
          <a:xfrm>
            <a:off x="6005744" y="3970224"/>
            <a:ext cx="1075690" cy="973455"/>
            <a:chOff x="4855770" y="4725894"/>
            <a:chExt cx="1075690" cy="973455"/>
          </a:xfrm>
        </p:grpSpPr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0E0D1AD4-E932-B433-D70A-95AEB922D6DD}"/>
                </a:ext>
              </a:extLst>
            </p:cNvPr>
            <p:cNvSpPr/>
            <p:nvPr/>
          </p:nvSpPr>
          <p:spPr>
            <a:xfrm>
              <a:off x="4898550" y="4772491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0" y="376986"/>
                  </a:lnTo>
                </a:path>
                <a:path w="989964" h="880110">
                  <a:moveTo>
                    <a:pt x="0" y="376986"/>
                  </a:moveTo>
                  <a:lnTo>
                    <a:pt x="685240" y="376986"/>
                  </a:lnTo>
                </a:path>
                <a:path w="989964" h="880110">
                  <a:moveTo>
                    <a:pt x="342620" y="0"/>
                  </a:moveTo>
                  <a:lnTo>
                    <a:pt x="989791" y="0"/>
                  </a:lnTo>
                </a:path>
                <a:path w="989964" h="880110">
                  <a:moveTo>
                    <a:pt x="989791" y="0"/>
                  </a:moveTo>
                  <a:lnTo>
                    <a:pt x="685240" y="376986"/>
                  </a:lnTo>
                </a:path>
                <a:path w="989964" h="880110">
                  <a:moveTo>
                    <a:pt x="0" y="376986"/>
                  </a:moveTo>
                  <a:lnTo>
                    <a:pt x="0" y="879634"/>
                  </a:lnTo>
                </a:path>
                <a:path w="989964" h="880110">
                  <a:moveTo>
                    <a:pt x="685240" y="376986"/>
                  </a:moveTo>
                  <a:lnTo>
                    <a:pt x="685240" y="879634"/>
                  </a:lnTo>
                </a:path>
                <a:path w="989964" h="880110">
                  <a:moveTo>
                    <a:pt x="989791" y="0"/>
                  </a:moveTo>
                  <a:lnTo>
                    <a:pt x="989791" y="502648"/>
                  </a:lnTo>
                </a:path>
                <a:path w="989964" h="880110">
                  <a:moveTo>
                    <a:pt x="989791" y="502649"/>
                  </a:moveTo>
                  <a:lnTo>
                    <a:pt x="685240" y="879635"/>
                  </a:lnTo>
                </a:path>
                <a:path w="989964" h="880110">
                  <a:moveTo>
                    <a:pt x="685240" y="879635"/>
                  </a:moveTo>
                  <a:lnTo>
                    <a:pt x="0" y="879635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D7686B9-7827-F2A9-3D5B-92E78424AF16}"/>
                </a:ext>
              </a:extLst>
            </p:cNvPr>
            <p:cNvSpPr/>
            <p:nvPr/>
          </p:nvSpPr>
          <p:spPr>
            <a:xfrm>
              <a:off x="4898550" y="4772491"/>
              <a:ext cx="989965" cy="880110"/>
            </a:xfrm>
            <a:custGeom>
              <a:avLst/>
              <a:gdLst/>
              <a:ahLst/>
              <a:cxnLst/>
              <a:rect l="l" t="t" r="r" b="b"/>
              <a:pathLst>
                <a:path w="989964" h="880110">
                  <a:moveTo>
                    <a:pt x="342620" y="0"/>
                  </a:moveTo>
                  <a:lnTo>
                    <a:pt x="342620" y="502648"/>
                  </a:lnTo>
                </a:path>
                <a:path w="989964" h="880110">
                  <a:moveTo>
                    <a:pt x="342620" y="502649"/>
                  </a:moveTo>
                  <a:lnTo>
                    <a:pt x="0" y="879635"/>
                  </a:lnTo>
                </a:path>
                <a:path w="989964" h="880110">
                  <a:moveTo>
                    <a:pt x="342620" y="502649"/>
                  </a:moveTo>
                  <a:lnTo>
                    <a:pt x="989791" y="50264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165A2079-E0A5-764D-FD3D-BE75155658B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5770" y="5102880"/>
              <a:ext cx="85560" cy="93197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7DA6D797-698D-B154-CCA8-B4051B51DA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1010" y="5102880"/>
              <a:ext cx="85559" cy="93197"/>
            </a:xfrm>
            <a:prstGeom prst="rect">
              <a:avLst/>
            </a:prstGeom>
          </p:spPr>
        </p:pic>
        <p:pic>
          <p:nvPicPr>
            <p:cNvPr id="49" name="object 45">
              <a:extLst>
                <a:ext uri="{FF2B5EF4-FFF2-40B4-BE49-F238E27FC236}">
                  <a16:creationId xmlns:a16="http://schemas.microsoft.com/office/drawing/2014/main" id="{48FF2223-4D69-1563-3CF2-3B9CFC35B50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5770" y="5605528"/>
              <a:ext cx="85560" cy="93197"/>
            </a:xfrm>
            <a:prstGeom prst="rect">
              <a:avLst/>
            </a:prstGeom>
          </p:spPr>
        </p:pic>
        <p:pic>
          <p:nvPicPr>
            <p:cNvPr id="50" name="object 46">
              <a:extLst>
                <a:ext uri="{FF2B5EF4-FFF2-40B4-BE49-F238E27FC236}">
                  <a16:creationId xmlns:a16="http://schemas.microsoft.com/office/drawing/2014/main" id="{6A616D7A-C013-6895-B43F-DD39207A457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1010" y="5605528"/>
              <a:ext cx="85559" cy="93197"/>
            </a:xfrm>
            <a:prstGeom prst="rect">
              <a:avLst/>
            </a:prstGeom>
          </p:spPr>
        </p:pic>
        <p:pic>
          <p:nvPicPr>
            <p:cNvPr id="51" name="object 47">
              <a:extLst>
                <a:ext uri="{FF2B5EF4-FFF2-40B4-BE49-F238E27FC236}">
                  <a16:creationId xmlns:a16="http://schemas.microsoft.com/office/drawing/2014/main" id="{48C5DF5C-CF97-F6B8-6427-2E8A143418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8390" y="4725894"/>
              <a:ext cx="85559" cy="93197"/>
            </a:xfrm>
            <a:prstGeom prst="rect">
              <a:avLst/>
            </a:prstGeom>
          </p:spPr>
        </p:pic>
        <p:pic>
          <p:nvPicPr>
            <p:cNvPr id="52" name="object 48">
              <a:extLst>
                <a:ext uri="{FF2B5EF4-FFF2-40B4-BE49-F238E27FC236}">
                  <a16:creationId xmlns:a16="http://schemas.microsoft.com/office/drawing/2014/main" id="{9677B720-19F1-517E-4EBC-2744528FAFB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5562" y="4725894"/>
              <a:ext cx="85558" cy="93197"/>
            </a:xfrm>
            <a:prstGeom prst="rect">
              <a:avLst/>
            </a:prstGeom>
          </p:spPr>
        </p:pic>
        <p:pic>
          <p:nvPicPr>
            <p:cNvPr id="53" name="object 49">
              <a:extLst>
                <a:ext uri="{FF2B5EF4-FFF2-40B4-BE49-F238E27FC236}">
                  <a16:creationId xmlns:a16="http://schemas.microsoft.com/office/drawing/2014/main" id="{FAAF9CF4-BF68-4906-7752-264DFE0101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5562" y="5228542"/>
              <a:ext cx="85558" cy="93197"/>
            </a:xfrm>
            <a:prstGeom prst="rect">
              <a:avLst/>
            </a:prstGeom>
          </p:spPr>
        </p:pic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E3A9D2D8-B210-AA4A-96D8-EB313CD6762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390" y="5228542"/>
              <a:ext cx="85559" cy="93197"/>
            </a:xfrm>
            <a:prstGeom prst="rect">
              <a:avLst/>
            </a:prstGeom>
          </p:spPr>
        </p:pic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D6B2FC94-615D-7C46-6E89-BAE17257AFE0}"/>
                </a:ext>
              </a:extLst>
            </p:cNvPr>
            <p:cNvSpPr/>
            <p:nvPr/>
          </p:nvSpPr>
          <p:spPr>
            <a:xfrm>
              <a:off x="4898554" y="4948998"/>
              <a:ext cx="989965" cy="547370"/>
            </a:xfrm>
            <a:custGeom>
              <a:avLst/>
              <a:gdLst/>
              <a:ahLst/>
              <a:cxnLst/>
              <a:rect l="l" t="t" r="r" b="b"/>
              <a:pathLst>
                <a:path w="989964" h="547370">
                  <a:moveTo>
                    <a:pt x="342617" y="0"/>
                  </a:moveTo>
                  <a:lnTo>
                    <a:pt x="0" y="512463"/>
                  </a:lnTo>
                </a:path>
                <a:path w="989964" h="547370">
                  <a:moveTo>
                    <a:pt x="38068" y="494475"/>
                  </a:moveTo>
                  <a:lnTo>
                    <a:pt x="685238" y="512465"/>
                  </a:lnTo>
                </a:path>
                <a:path w="989964" h="547370">
                  <a:moveTo>
                    <a:pt x="342618" y="12168"/>
                  </a:moveTo>
                  <a:lnTo>
                    <a:pt x="989789" y="12170"/>
                  </a:lnTo>
                </a:path>
                <a:path w="989964" h="547370">
                  <a:moveTo>
                    <a:pt x="989789" y="9811"/>
                  </a:moveTo>
                  <a:lnTo>
                    <a:pt x="685240" y="512467"/>
                  </a:lnTo>
                </a:path>
                <a:path w="989964" h="547370">
                  <a:moveTo>
                    <a:pt x="342620" y="12172"/>
                  </a:moveTo>
                  <a:lnTo>
                    <a:pt x="685242" y="546920"/>
                  </a:lnTo>
                </a:path>
              </a:pathLst>
            </a:custGeom>
            <a:ln w="2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2">
            <a:extLst>
              <a:ext uri="{FF2B5EF4-FFF2-40B4-BE49-F238E27FC236}">
                <a16:creationId xmlns:a16="http://schemas.microsoft.com/office/drawing/2014/main" id="{B561B3E2-B5BD-E75A-4DB0-B5FDC4C92F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09412" y="4397503"/>
            <a:ext cx="160158" cy="160158"/>
          </a:xfrm>
          <a:prstGeom prst="rect">
            <a:avLst/>
          </a:prstGeom>
        </p:spPr>
      </p:pic>
      <p:pic>
        <p:nvPicPr>
          <p:cNvPr id="57" name="object 53">
            <a:extLst>
              <a:ext uri="{FF2B5EF4-FFF2-40B4-BE49-F238E27FC236}">
                <a16:creationId xmlns:a16="http://schemas.microsoft.com/office/drawing/2014/main" id="{C2793EE9-D947-3A47-E5B5-DFE573487F6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89445" y="4389096"/>
            <a:ext cx="160158" cy="160158"/>
          </a:xfrm>
          <a:prstGeom prst="rect">
            <a:avLst/>
          </a:prstGeom>
        </p:spPr>
      </p:pic>
      <p:pic>
        <p:nvPicPr>
          <p:cNvPr id="58" name="object 54">
            <a:extLst>
              <a:ext uri="{FF2B5EF4-FFF2-40B4-BE49-F238E27FC236}">
                <a16:creationId xmlns:a16="http://schemas.microsoft.com/office/drawing/2014/main" id="{103E2070-7971-7C54-544F-DDA8BC0773D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82720" y="4389096"/>
            <a:ext cx="160158" cy="16015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D44F840-0867-9FFA-6546-51877F33F24F}"/>
              </a:ext>
            </a:extLst>
          </p:cNvPr>
          <p:cNvSpPr txBox="1"/>
          <p:nvPr/>
        </p:nvSpPr>
        <p:spPr>
          <a:xfrm>
            <a:off x="1315057" y="5256114"/>
            <a:ext cx="8743761" cy="95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lang="en-US" sz="2800" spc="5" dirty="0">
                <a:latin typeface="Calibri"/>
                <a:cs typeface="Calibri"/>
              </a:rPr>
              <a:t>But the </a:t>
            </a:r>
            <a:r>
              <a:rPr lang="en-US" sz="2800" spc="-10" dirty="0">
                <a:latin typeface="Calibri"/>
                <a:cs typeface="Calibri"/>
              </a:rPr>
              <a:t>total </a:t>
            </a:r>
            <a:r>
              <a:rPr lang="en-US" sz="2800" spc="5" dirty="0">
                <a:latin typeface="Calibri"/>
                <a:cs typeface="Calibri"/>
              </a:rPr>
              <a:t>number of unique </a:t>
            </a:r>
            <a:r>
              <a:rPr lang="en-US" sz="2800" dirty="0">
                <a:latin typeface="Calibri"/>
                <a:cs typeface="Calibri"/>
              </a:rPr>
              <a:t>topological </a:t>
            </a:r>
            <a:r>
              <a:rPr lang="en-US" sz="2800" spc="-6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cases</a:t>
            </a:r>
            <a:r>
              <a:rPr lang="en-US" sz="2800" spc="-5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is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much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less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5" dirty="0">
                <a:latin typeface="Calibri"/>
                <a:cs typeface="Calibri"/>
              </a:rPr>
              <a:t>than 256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45C-8D83-9B8C-E27D-B6944544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355" y="2354711"/>
            <a:ext cx="6907575" cy="13904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Isocontour Algorithm</a:t>
            </a:r>
            <a:br>
              <a:rPr lang="en-US" sz="6000" dirty="0"/>
            </a:br>
            <a:r>
              <a:rPr lang="en-US" sz="6000" dirty="0"/>
              <a:t>(2D and 3D)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99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CBEB-ACAF-C832-F8D3-E90F95F9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A06D-3BD6-7C7C-2E7C-FDA3DA910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889195"/>
          </a:xfrm>
        </p:spPr>
        <p:txBody>
          <a:bodyPr/>
          <a:lstStyle/>
          <a:p>
            <a:r>
              <a:rPr lang="en-US" dirty="0"/>
              <a:t>The topology of the surface does not change, and the unique number of cases reduces to 15 from 256</a:t>
            </a:r>
          </a:p>
          <a:p>
            <a:pPr lvl="1"/>
            <a:r>
              <a:rPr lang="en-US" sz="2800" dirty="0"/>
              <a:t>Value Symmetry</a:t>
            </a:r>
          </a:p>
          <a:p>
            <a:pPr lvl="1"/>
            <a:r>
              <a:rPr lang="en-US" sz="2800" dirty="0"/>
              <a:t>Rotational Symmetry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45BCC374-F548-5FEE-557C-2A9DE738EF4F}"/>
              </a:ext>
            </a:extLst>
          </p:cNvPr>
          <p:cNvGrpSpPr/>
          <p:nvPr/>
        </p:nvGrpSpPr>
        <p:grpSpPr>
          <a:xfrm>
            <a:off x="2847482" y="3832488"/>
            <a:ext cx="1666239" cy="1590675"/>
            <a:chOff x="1800259" y="3878348"/>
            <a:chExt cx="1666239" cy="15906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8D3A92A-E1BC-57A2-863A-BAE2ADA8E7A3}"/>
                </a:ext>
              </a:extLst>
            </p:cNvPr>
            <p:cNvSpPr/>
            <p:nvPr/>
          </p:nvSpPr>
          <p:spPr>
            <a:xfrm>
              <a:off x="1864132" y="3951805"/>
              <a:ext cx="1538605" cy="1443990"/>
            </a:xfrm>
            <a:custGeom>
              <a:avLst/>
              <a:gdLst/>
              <a:ahLst/>
              <a:cxnLst/>
              <a:rect l="l" t="t" r="r" b="b"/>
              <a:pathLst>
                <a:path w="1538604" h="1443989">
                  <a:moveTo>
                    <a:pt x="532460" y="0"/>
                  </a:moveTo>
                  <a:lnTo>
                    <a:pt x="0" y="618719"/>
                  </a:lnTo>
                </a:path>
                <a:path w="1538604" h="1443989">
                  <a:moveTo>
                    <a:pt x="0" y="618719"/>
                  </a:moveTo>
                  <a:lnTo>
                    <a:pt x="1064920" y="618719"/>
                  </a:lnTo>
                </a:path>
                <a:path w="1538604" h="1443989">
                  <a:moveTo>
                    <a:pt x="532460" y="0"/>
                  </a:moveTo>
                  <a:lnTo>
                    <a:pt x="1538218" y="0"/>
                  </a:lnTo>
                </a:path>
                <a:path w="1538604" h="1443989">
                  <a:moveTo>
                    <a:pt x="1538217" y="0"/>
                  </a:moveTo>
                  <a:lnTo>
                    <a:pt x="1064919" y="618719"/>
                  </a:lnTo>
                </a:path>
                <a:path w="1538604" h="1443989">
                  <a:moveTo>
                    <a:pt x="0" y="618719"/>
                  </a:moveTo>
                  <a:lnTo>
                    <a:pt x="0" y="1443679"/>
                  </a:lnTo>
                </a:path>
                <a:path w="1538604" h="1443989">
                  <a:moveTo>
                    <a:pt x="1064919" y="618719"/>
                  </a:moveTo>
                  <a:lnTo>
                    <a:pt x="1064919" y="1443679"/>
                  </a:lnTo>
                </a:path>
                <a:path w="1538604" h="1443989">
                  <a:moveTo>
                    <a:pt x="1538217" y="0"/>
                  </a:moveTo>
                  <a:lnTo>
                    <a:pt x="1538217" y="824960"/>
                  </a:lnTo>
                </a:path>
                <a:path w="1538604" h="1443989">
                  <a:moveTo>
                    <a:pt x="1538217" y="824960"/>
                  </a:moveTo>
                  <a:lnTo>
                    <a:pt x="1064919" y="1443679"/>
                  </a:lnTo>
                </a:path>
                <a:path w="1538604" h="1443989">
                  <a:moveTo>
                    <a:pt x="1064920" y="1443679"/>
                  </a:moveTo>
                  <a:lnTo>
                    <a:pt x="0" y="144367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FDCB4AC-1687-60F8-D347-C8DE0F670634}"/>
                </a:ext>
              </a:extLst>
            </p:cNvPr>
            <p:cNvSpPr/>
            <p:nvPr/>
          </p:nvSpPr>
          <p:spPr>
            <a:xfrm>
              <a:off x="1864132" y="3951805"/>
              <a:ext cx="1538605" cy="1443990"/>
            </a:xfrm>
            <a:custGeom>
              <a:avLst/>
              <a:gdLst/>
              <a:ahLst/>
              <a:cxnLst/>
              <a:rect l="l" t="t" r="r" b="b"/>
              <a:pathLst>
                <a:path w="1538604" h="1443989">
                  <a:moveTo>
                    <a:pt x="532460" y="0"/>
                  </a:moveTo>
                  <a:lnTo>
                    <a:pt x="532460" y="824960"/>
                  </a:lnTo>
                </a:path>
                <a:path w="1538604" h="1443989">
                  <a:moveTo>
                    <a:pt x="532460" y="824960"/>
                  </a:moveTo>
                  <a:lnTo>
                    <a:pt x="0" y="1443679"/>
                  </a:lnTo>
                </a:path>
                <a:path w="1538604" h="1443989">
                  <a:moveTo>
                    <a:pt x="532460" y="824960"/>
                  </a:moveTo>
                  <a:lnTo>
                    <a:pt x="1538218" y="824960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3396EF9-2D69-0AB1-254A-66E924B712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259" y="4497067"/>
              <a:ext cx="127746" cy="14691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FD24461-E01E-27C1-3B31-E8E4D8AA1C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79" y="4497067"/>
              <a:ext cx="127746" cy="14691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09B3369-6F19-C54C-967B-77470CD2AA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259" y="5322028"/>
              <a:ext cx="127746" cy="14691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B8E37E53-BB41-91AA-B260-0C0CDA5D708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79" y="5322028"/>
              <a:ext cx="127746" cy="14691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38D2529-4132-DBB1-BC87-294C5B3C173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2719" y="3878348"/>
              <a:ext cx="127746" cy="14691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81785DA-236F-53FF-A1E6-CD577529B7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8477" y="3878348"/>
              <a:ext cx="127746" cy="14691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CD286B85-9C65-5807-6C28-256E0E05C5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477" y="4703308"/>
              <a:ext cx="127746" cy="14691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23024EC4-31DB-8653-6920-7B611F3467D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2719" y="4703308"/>
              <a:ext cx="127746" cy="146914"/>
            </a:xfrm>
            <a:prstGeom prst="rect">
              <a:avLst/>
            </a:prstGeom>
          </p:spPr>
        </p:pic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05004421-0CEC-F982-3C48-BA3BEE111B1B}"/>
              </a:ext>
            </a:extLst>
          </p:cNvPr>
          <p:cNvSpPr txBox="1"/>
          <p:nvPr/>
        </p:nvSpPr>
        <p:spPr>
          <a:xfrm>
            <a:off x="2537390" y="4131940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7C04E2E-635A-FDDB-6E2F-9EB3F18DCE13}"/>
              </a:ext>
            </a:extLst>
          </p:cNvPr>
          <p:cNvSpPr txBox="1"/>
          <p:nvPr/>
        </p:nvSpPr>
        <p:spPr>
          <a:xfrm>
            <a:off x="2553092" y="5154128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DA8620A-F0D5-D664-470F-3B8277AD44C1}"/>
              </a:ext>
            </a:extLst>
          </p:cNvPr>
          <p:cNvSpPr txBox="1"/>
          <p:nvPr/>
        </p:nvSpPr>
        <p:spPr>
          <a:xfrm>
            <a:off x="3080673" y="3420648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75C1EFF-94DE-027E-A467-C2E85714FE57}"/>
              </a:ext>
            </a:extLst>
          </p:cNvPr>
          <p:cNvSpPr txBox="1"/>
          <p:nvPr/>
        </p:nvSpPr>
        <p:spPr>
          <a:xfrm>
            <a:off x="4515819" y="3420648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75525BE-1DF9-ED04-C277-7BF64D8BF601}"/>
              </a:ext>
            </a:extLst>
          </p:cNvPr>
          <p:cNvSpPr txBox="1"/>
          <p:nvPr/>
        </p:nvSpPr>
        <p:spPr>
          <a:xfrm>
            <a:off x="4666556" y="4475809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83850FB-4EE0-9675-7ECE-8DD1326F5C1D}"/>
              </a:ext>
            </a:extLst>
          </p:cNvPr>
          <p:cNvSpPr txBox="1"/>
          <p:nvPr/>
        </p:nvSpPr>
        <p:spPr>
          <a:xfrm>
            <a:off x="4289713" y="5003391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6A35403-F4EB-8E3B-59DE-BF5AD128095E}"/>
              </a:ext>
            </a:extLst>
          </p:cNvPr>
          <p:cNvSpPr txBox="1"/>
          <p:nvPr/>
        </p:nvSpPr>
        <p:spPr>
          <a:xfrm>
            <a:off x="3425926" y="4626547"/>
            <a:ext cx="5365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316AE4F-A194-5A98-723B-50AF35EB72AF}"/>
              </a:ext>
            </a:extLst>
          </p:cNvPr>
          <p:cNvSpPr txBox="1"/>
          <p:nvPr/>
        </p:nvSpPr>
        <p:spPr>
          <a:xfrm>
            <a:off x="3758991" y="3872860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605FE44A-967C-7632-5FAB-FB5126C9E377}"/>
              </a:ext>
            </a:extLst>
          </p:cNvPr>
          <p:cNvGrpSpPr/>
          <p:nvPr/>
        </p:nvGrpSpPr>
        <p:grpSpPr>
          <a:xfrm>
            <a:off x="3139536" y="4203050"/>
            <a:ext cx="254635" cy="1158875"/>
            <a:chOff x="2092313" y="4248910"/>
            <a:chExt cx="254635" cy="1158875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789EFA87-F5F0-DD6C-3642-F35473CD6AA2}"/>
                </a:ext>
              </a:extLst>
            </p:cNvPr>
            <p:cNvSpPr/>
            <p:nvPr/>
          </p:nvSpPr>
          <p:spPr>
            <a:xfrm>
              <a:off x="2106445" y="4263042"/>
              <a:ext cx="226695" cy="1130935"/>
            </a:xfrm>
            <a:custGeom>
              <a:avLst/>
              <a:gdLst/>
              <a:ahLst/>
              <a:cxnLst/>
              <a:rect l="l" t="t" r="r" b="b"/>
              <a:pathLst>
                <a:path w="226694" h="1130935">
                  <a:moveTo>
                    <a:pt x="0" y="0"/>
                  </a:moveTo>
                  <a:lnTo>
                    <a:pt x="226106" y="301474"/>
                  </a:lnTo>
                </a:path>
                <a:path w="226694" h="1130935">
                  <a:moveTo>
                    <a:pt x="0" y="829055"/>
                  </a:moveTo>
                  <a:lnTo>
                    <a:pt x="226106" y="1130530"/>
                  </a:lnTo>
                </a:path>
                <a:path w="226694" h="1130935">
                  <a:moveTo>
                    <a:pt x="226106" y="301474"/>
                  </a:moveTo>
                  <a:lnTo>
                    <a:pt x="226106" y="1130530"/>
                  </a:lnTo>
                </a:path>
                <a:path w="226694" h="1130935">
                  <a:moveTo>
                    <a:pt x="0" y="0"/>
                  </a:moveTo>
                  <a:lnTo>
                    <a:pt x="0" y="829055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13DF2F3-1AD7-B26F-3046-9C94CE9DBF97}"/>
                </a:ext>
              </a:extLst>
            </p:cNvPr>
            <p:cNvSpPr/>
            <p:nvPr/>
          </p:nvSpPr>
          <p:spPr>
            <a:xfrm>
              <a:off x="2106445" y="4564517"/>
              <a:ext cx="226695" cy="603250"/>
            </a:xfrm>
            <a:custGeom>
              <a:avLst/>
              <a:gdLst/>
              <a:ahLst/>
              <a:cxnLst/>
              <a:rect l="l" t="t" r="r" b="b"/>
              <a:pathLst>
                <a:path w="226694" h="603250">
                  <a:moveTo>
                    <a:pt x="226106" y="0"/>
                  </a:moveTo>
                  <a:lnTo>
                    <a:pt x="0" y="602949"/>
                  </a:lnTo>
                </a:path>
              </a:pathLst>
            </a:custGeom>
            <a:ln w="188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6F59D8CC-6661-BA29-F1AA-0E1107499211}"/>
              </a:ext>
            </a:extLst>
          </p:cNvPr>
          <p:cNvGrpSpPr/>
          <p:nvPr/>
        </p:nvGrpSpPr>
        <p:grpSpPr>
          <a:xfrm>
            <a:off x="7206733" y="3854362"/>
            <a:ext cx="1666239" cy="1590675"/>
            <a:chOff x="6171646" y="3878348"/>
            <a:chExt cx="1666239" cy="159067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7D0027E-3A24-9109-66B2-BCD396C2399B}"/>
                </a:ext>
              </a:extLst>
            </p:cNvPr>
            <p:cNvSpPr/>
            <p:nvPr/>
          </p:nvSpPr>
          <p:spPr>
            <a:xfrm>
              <a:off x="6235518" y="3951805"/>
              <a:ext cx="1538605" cy="1443990"/>
            </a:xfrm>
            <a:custGeom>
              <a:avLst/>
              <a:gdLst/>
              <a:ahLst/>
              <a:cxnLst/>
              <a:rect l="l" t="t" r="r" b="b"/>
              <a:pathLst>
                <a:path w="1538604" h="1443989">
                  <a:moveTo>
                    <a:pt x="532460" y="0"/>
                  </a:moveTo>
                  <a:lnTo>
                    <a:pt x="0" y="618719"/>
                  </a:lnTo>
                </a:path>
                <a:path w="1538604" h="1443989">
                  <a:moveTo>
                    <a:pt x="0" y="618719"/>
                  </a:moveTo>
                  <a:lnTo>
                    <a:pt x="1064920" y="618719"/>
                  </a:lnTo>
                </a:path>
                <a:path w="1538604" h="1443989">
                  <a:moveTo>
                    <a:pt x="532460" y="0"/>
                  </a:moveTo>
                  <a:lnTo>
                    <a:pt x="1538218" y="0"/>
                  </a:lnTo>
                </a:path>
                <a:path w="1538604" h="1443989">
                  <a:moveTo>
                    <a:pt x="1538218" y="0"/>
                  </a:moveTo>
                  <a:lnTo>
                    <a:pt x="1064919" y="618719"/>
                  </a:lnTo>
                </a:path>
                <a:path w="1538604" h="1443989">
                  <a:moveTo>
                    <a:pt x="0" y="618719"/>
                  </a:moveTo>
                  <a:lnTo>
                    <a:pt x="0" y="1443679"/>
                  </a:lnTo>
                </a:path>
                <a:path w="1538604" h="1443989">
                  <a:moveTo>
                    <a:pt x="1064919" y="618719"/>
                  </a:moveTo>
                  <a:lnTo>
                    <a:pt x="1064919" y="1443679"/>
                  </a:lnTo>
                </a:path>
                <a:path w="1538604" h="1443989">
                  <a:moveTo>
                    <a:pt x="1538218" y="0"/>
                  </a:moveTo>
                  <a:lnTo>
                    <a:pt x="1538218" y="824960"/>
                  </a:lnTo>
                </a:path>
                <a:path w="1538604" h="1443989">
                  <a:moveTo>
                    <a:pt x="1538218" y="824960"/>
                  </a:moveTo>
                  <a:lnTo>
                    <a:pt x="1064919" y="1443679"/>
                  </a:lnTo>
                </a:path>
                <a:path w="1538604" h="1443989">
                  <a:moveTo>
                    <a:pt x="1064920" y="1443679"/>
                  </a:moveTo>
                  <a:lnTo>
                    <a:pt x="0" y="1443679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AC9A471-5800-99FD-06F4-637A1A8077F9}"/>
                </a:ext>
              </a:extLst>
            </p:cNvPr>
            <p:cNvSpPr/>
            <p:nvPr/>
          </p:nvSpPr>
          <p:spPr>
            <a:xfrm>
              <a:off x="6235518" y="3951805"/>
              <a:ext cx="1538605" cy="1443990"/>
            </a:xfrm>
            <a:custGeom>
              <a:avLst/>
              <a:gdLst/>
              <a:ahLst/>
              <a:cxnLst/>
              <a:rect l="l" t="t" r="r" b="b"/>
              <a:pathLst>
                <a:path w="1538604" h="1443989">
                  <a:moveTo>
                    <a:pt x="532460" y="0"/>
                  </a:moveTo>
                  <a:lnTo>
                    <a:pt x="532460" y="824960"/>
                  </a:lnTo>
                </a:path>
                <a:path w="1538604" h="1443989">
                  <a:moveTo>
                    <a:pt x="532460" y="824960"/>
                  </a:moveTo>
                  <a:lnTo>
                    <a:pt x="0" y="1443679"/>
                  </a:lnTo>
                </a:path>
                <a:path w="1538604" h="1443989">
                  <a:moveTo>
                    <a:pt x="532460" y="824960"/>
                  </a:moveTo>
                  <a:lnTo>
                    <a:pt x="1538218" y="824960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358BEA7E-E616-E5EB-DD9C-B74013D508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646" y="4497067"/>
              <a:ext cx="127745" cy="146914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0F446843-A3B2-EDD7-9E8F-F75665D78E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6565" y="4497067"/>
              <a:ext cx="127747" cy="146914"/>
            </a:xfrm>
            <a:prstGeom prst="rect">
              <a:avLst/>
            </a:prstGeom>
          </p:spPr>
        </p:pic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C52623A8-F876-3B7E-58DB-E8EE91980AD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646" y="5322028"/>
              <a:ext cx="127745" cy="146914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35BA3921-F6BB-D47F-B374-157AEFD58C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6565" y="5322028"/>
              <a:ext cx="127747" cy="146914"/>
            </a:xfrm>
            <a:prstGeom prst="rect">
              <a:avLst/>
            </a:prstGeom>
          </p:spPr>
        </p:pic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B855DAD7-E61C-A767-5507-7198D72D783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4105" y="3878348"/>
              <a:ext cx="127746" cy="146914"/>
            </a:xfrm>
            <a:prstGeom prst="rect">
              <a:avLst/>
            </a:prstGeom>
          </p:spPr>
        </p:pic>
        <p:pic>
          <p:nvPicPr>
            <p:cNvPr id="34" name="object 34">
              <a:extLst>
                <a:ext uri="{FF2B5EF4-FFF2-40B4-BE49-F238E27FC236}">
                  <a16:creationId xmlns:a16="http://schemas.microsoft.com/office/drawing/2014/main" id="{7C3C478A-C397-E317-676C-5ECC8D93B2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9864" y="3878348"/>
              <a:ext cx="127745" cy="146914"/>
            </a:xfrm>
            <a:prstGeom prst="rect">
              <a:avLst/>
            </a:prstGeom>
          </p:spPr>
        </p:pic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5ACB5AA8-43B1-4CB8-BB0E-6C275209534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9864" y="4703308"/>
              <a:ext cx="127745" cy="146914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CEEBB371-509E-153B-C08D-2E1AAC35E08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105" y="4703308"/>
              <a:ext cx="127746" cy="146914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DE90C732-87C2-964A-6C05-B3ACE21BC980}"/>
              </a:ext>
            </a:extLst>
          </p:cNvPr>
          <p:cNvSpPr txBox="1"/>
          <p:nvPr/>
        </p:nvSpPr>
        <p:spPr>
          <a:xfrm>
            <a:off x="7666028" y="3442522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D85E13B3-0E82-FA1E-3165-A3788419D2E5}"/>
              </a:ext>
            </a:extLst>
          </p:cNvPr>
          <p:cNvSpPr txBox="1"/>
          <p:nvPr/>
        </p:nvSpPr>
        <p:spPr>
          <a:xfrm>
            <a:off x="7785176" y="4723790"/>
            <a:ext cx="5365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590533AE-3969-7868-4C56-1CAC2FA0AD13}"/>
              </a:ext>
            </a:extLst>
          </p:cNvPr>
          <p:cNvSpPr txBox="1"/>
          <p:nvPr/>
        </p:nvSpPr>
        <p:spPr>
          <a:xfrm>
            <a:off x="6836972" y="4120840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2FFFF2A-101F-02A6-D38A-801C54E589E4}"/>
              </a:ext>
            </a:extLst>
          </p:cNvPr>
          <p:cNvSpPr txBox="1"/>
          <p:nvPr/>
        </p:nvSpPr>
        <p:spPr>
          <a:xfrm>
            <a:off x="6761604" y="5025265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5" dirty="0">
                <a:latin typeface="Calibri"/>
                <a:cs typeface="Calibri"/>
              </a:rPr>
              <a:t>_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0E6CB74B-0985-453D-6ED9-34F9B2618E91}"/>
              </a:ext>
            </a:extLst>
          </p:cNvPr>
          <p:cNvGrpSpPr/>
          <p:nvPr/>
        </p:nvGrpSpPr>
        <p:grpSpPr>
          <a:xfrm>
            <a:off x="7498785" y="4224924"/>
            <a:ext cx="254635" cy="1158875"/>
            <a:chOff x="6463698" y="4248910"/>
            <a:chExt cx="254635" cy="1158875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8300D3C-376F-C7ED-9E50-AC39E5F99873}"/>
                </a:ext>
              </a:extLst>
            </p:cNvPr>
            <p:cNvSpPr/>
            <p:nvPr/>
          </p:nvSpPr>
          <p:spPr>
            <a:xfrm>
              <a:off x="6477830" y="4263042"/>
              <a:ext cx="226695" cy="1130935"/>
            </a:xfrm>
            <a:custGeom>
              <a:avLst/>
              <a:gdLst/>
              <a:ahLst/>
              <a:cxnLst/>
              <a:rect l="l" t="t" r="r" b="b"/>
              <a:pathLst>
                <a:path w="226695" h="1130935">
                  <a:moveTo>
                    <a:pt x="0" y="0"/>
                  </a:moveTo>
                  <a:lnTo>
                    <a:pt x="226106" y="301474"/>
                  </a:lnTo>
                </a:path>
                <a:path w="226695" h="1130935">
                  <a:moveTo>
                    <a:pt x="0" y="829055"/>
                  </a:moveTo>
                  <a:lnTo>
                    <a:pt x="226106" y="1130530"/>
                  </a:lnTo>
                </a:path>
                <a:path w="226695" h="1130935">
                  <a:moveTo>
                    <a:pt x="226106" y="301474"/>
                  </a:moveTo>
                  <a:lnTo>
                    <a:pt x="226106" y="1130530"/>
                  </a:lnTo>
                </a:path>
                <a:path w="226695" h="1130935">
                  <a:moveTo>
                    <a:pt x="0" y="0"/>
                  </a:moveTo>
                  <a:lnTo>
                    <a:pt x="0" y="829055"/>
                  </a:lnTo>
                </a:path>
              </a:pathLst>
            </a:custGeom>
            <a:ln w="28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EE0007A-C6BB-95CF-9A6A-8FD4268F2C28}"/>
                </a:ext>
              </a:extLst>
            </p:cNvPr>
            <p:cNvSpPr/>
            <p:nvPr/>
          </p:nvSpPr>
          <p:spPr>
            <a:xfrm>
              <a:off x="6477830" y="4564517"/>
              <a:ext cx="226695" cy="603250"/>
            </a:xfrm>
            <a:custGeom>
              <a:avLst/>
              <a:gdLst/>
              <a:ahLst/>
              <a:cxnLst/>
              <a:rect l="l" t="t" r="r" b="b"/>
              <a:pathLst>
                <a:path w="226695" h="603250">
                  <a:moveTo>
                    <a:pt x="226106" y="0"/>
                  </a:moveTo>
                  <a:lnTo>
                    <a:pt x="0" y="602949"/>
                  </a:lnTo>
                </a:path>
              </a:pathLst>
            </a:custGeom>
            <a:ln w="188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>
            <a:extLst>
              <a:ext uri="{FF2B5EF4-FFF2-40B4-BE49-F238E27FC236}">
                <a16:creationId xmlns:a16="http://schemas.microsoft.com/office/drawing/2014/main" id="{63EC70DA-A12E-FF04-705E-CAF128F8B0A9}"/>
              </a:ext>
            </a:extLst>
          </p:cNvPr>
          <p:cNvSpPr txBox="1"/>
          <p:nvPr/>
        </p:nvSpPr>
        <p:spPr>
          <a:xfrm>
            <a:off x="8846804" y="3442522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24077AF-B2DE-B666-9600-DD09381D55EB}"/>
              </a:ext>
            </a:extLst>
          </p:cNvPr>
          <p:cNvSpPr txBox="1"/>
          <p:nvPr/>
        </p:nvSpPr>
        <p:spPr>
          <a:xfrm>
            <a:off x="8997542" y="4573053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05C6F972-931C-A983-A426-23F8C3AD4842}"/>
              </a:ext>
            </a:extLst>
          </p:cNvPr>
          <p:cNvSpPr txBox="1"/>
          <p:nvPr/>
        </p:nvSpPr>
        <p:spPr>
          <a:xfrm>
            <a:off x="8545330" y="5326739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9AF9FB05-1864-7649-833E-4E682F8C9202}"/>
              </a:ext>
            </a:extLst>
          </p:cNvPr>
          <p:cNvSpPr txBox="1"/>
          <p:nvPr/>
        </p:nvSpPr>
        <p:spPr>
          <a:xfrm>
            <a:off x="8118241" y="4045472"/>
            <a:ext cx="1384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latin typeface="Calibri"/>
                <a:cs typeface="Calibri"/>
              </a:rPr>
              <a:t>+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503CA993-7C02-443D-5E98-604DF149A157}"/>
              </a:ext>
            </a:extLst>
          </p:cNvPr>
          <p:cNvSpPr/>
          <p:nvPr/>
        </p:nvSpPr>
        <p:spPr>
          <a:xfrm rot="16200000">
            <a:off x="5614357" y="4429120"/>
            <a:ext cx="501530" cy="502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F8BB5-FB32-BDFE-1295-614C3D9F6BE3}"/>
              </a:ext>
            </a:extLst>
          </p:cNvPr>
          <p:cNvSpPr txBox="1"/>
          <p:nvPr/>
        </p:nvSpPr>
        <p:spPr>
          <a:xfrm>
            <a:off x="4572187" y="5380234"/>
            <a:ext cx="2281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-30" dirty="0">
                <a:latin typeface="Calibri"/>
                <a:cs typeface="Calibri"/>
              </a:rPr>
              <a:t>Value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Symmetry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6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 animBg="1"/>
      <p:bldP spid="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C6C9-6E24-8EFB-76CD-C6FB5DCB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Isosurface Unique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AE4C6-76BD-6288-4B26-76A8CBE6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4908"/>
            <a:ext cx="10515600" cy="470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15 Topologically Unique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E10A2-A0AB-1643-3DD8-23829BD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67" y="2143197"/>
            <a:ext cx="8795760" cy="414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8AA52-C0E1-5394-060B-0EDFD40F2DDF}"/>
              </a:ext>
            </a:extLst>
          </p:cNvPr>
          <p:cNvSpPr txBox="1"/>
          <p:nvPr/>
        </p:nvSpPr>
        <p:spPr>
          <a:xfrm>
            <a:off x="10949682" y="6581001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6499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E945-8DBA-36B4-9336-14122CDB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1" y="124927"/>
            <a:ext cx="9315691" cy="835351"/>
          </a:xfrm>
        </p:spPr>
        <p:txBody>
          <a:bodyPr>
            <a:normAutofit/>
          </a:bodyPr>
          <a:lstStyle/>
          <a:p>
            <a:r>
              <a:rPr lang="en-US" dirty="0"/>
              <a:t>VTK Demo: Marching Cubes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B686-C8ED-BD96-AEE0-13097CC4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878" y="1769647"/>
            <a:ext cx="5308244" cy="4687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C3D52-8327-9759-7D48-58455E457FFA}"/>
              </a:ext>
            </a:extLst>
          </p:cNvPr>
          <p:cNvSpPr txBox="1"/>
          <p:nvPr/>
        </p:nvSpPr>
        <p:spPr>
          <a:xfrm>
            <a:off x="463929" y="1041797"/>
            <a:ext cx="1050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gitlab.kitware.com</a:t>
            </a:r>
            <a:r>
              <a:rPr lang="en-US" dirty="0"/>
              <a:t>/</a:t>
            </a:r>
            <a:r>
              <a:rPr lang="en-US" dirty="0" err="1"/>
              <a:t>vtk</a:t>
            </a:r>
            <a:r>
              <a:rPr lang="en-US" dirty="0"/>
              <a:t>/</a:t>
            </a:r>
            <a:r>
              <a:rPr lang="en-US" dirty="0" err="1"/>
              <a:t>vtk</a:t>
            </a:r>
            <a:r>
              <a:rPr lang="en-US" dirty="0"/>
              <a:t>-examples/-/tree/master/</a:t>
            </a:r>
            <a:r>
              <a:rPr lang="en-US" dirty="0" err="1"/>
              <a:t>src</a:t>
            </a:r>
            <a:r>
              <a:rPr lang="en-US" dirty="0"/>
              <a:t>/Python/</a:t>
            </a:r>
            <a:r>
              <a:rPr lang="en-US" dirty="0" err="1"/>
              <a:t>VisualizationAlgorithms</a:t>
            </a:r>
            <a:r>
              <a:rPr lang="en-US" dirty="0"/>
              <a:t>/</a:t>
            </a:r>
            <a:r>
              <a:rPr lang="en-US" dirty="0" err="1"/>
              <a:t>MarchingCases.py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35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D7E5-53C9-D5E0-B8F5-B988783B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D6D6-8ED1-998B-4F56-039D06BF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419"/>
            <a:ext cx="6977063" cy="3139825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Lorensen</a:t>
            </a:r>
            <a:r>
              <a:rPr lang="en-US" dirty="0">
                <a:effectLst/>
              </a:rPr>
              <a:t> and Cline in 1987 </a:t>
            </a:r>
          </a:p>
          <a:p>
            <a:r>
              <a:rPr lang="en-US" dirty="0"/>
              <a:t>Mark each cell with a bit</a:t>
            </a:r>
          </a:p>
          <a:p>
            <a:pPr lvl="1"/>
            <a:r>
              <a:rPr lang="en-US" dirty="0">
                <a:effectLst/>
              </a:rPr>
              <a:t>V</a:t>
            </a:r>
            <a:r>
              <a:rPr lang="en-US" baseline="-25000" dirty="0">
                <a:effectLst/>
              </a:rPr>
              <a:t>i</a:t>
            </a:r>
            <a:r>
              <a:rPr lang="en-US" dirty="0">
                <a:effectLst/>
              </a:rPr>
              <a:t> is 1 if value &gt; C (C=</a:t>
            </a:r>
            <a:r>
              <a:rPr lang="en-US" dirty="0" err="1">
                <a:effectLst/>
              </a:rPr>
              <a:t>isovalue</a:t>
            </a:r>
            <a:r>
              <a:rPr lang="en-US" dirty="0">
                <a:effectLst/>
              </a:rPr>
              <a:t>)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is 0 </a:t>
            </a:r>
            <a:r>
              <a:rPr lang="en-US" dirty="0">
                <a:effectLst/>
              </a:rPr>
              <a:t>if value &lt; C </a:t>
            </a:r>
          </a:p>
          <a:p>
            <a:r>
              <a:rPr lang="en-US" dirty="0">
                <a:effectLst/>
              </a:rPr>
              <a:t>Each cell has an index mapped to a value ranged [0,255] </a:t>
            </a:r>
          </a:p>
          <a:p>
            <a:endParaRPr lang="en-US" dirty="0">
              <a:effectLst/>
            </a:endParaRP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0AD306B-044B-BFD9-BE70-32842A29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30" y="1221233"/>
            <a:ext cx="3732213" cy="329501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D65E2F1-24B6-61FB-ADC2-09B5E95B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1" y="4058279"/>
            <a:ext cx="6489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D7E5-53C9-D5E0-B8F5-B988783B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D6D6-8ED1-998B-4F56-039D06BF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419"/>
            <a:ext cx="10368777" cy="3139825"/>
          </a:xfrm>
        </p:spPr>
        <p:txBody>
          <a:bodyPr>
            <a:normAutofit/>
          </a:bodyPr>
          <a:lstStyle/>
          <a:p>
            <a:r>
              <a:rPr lang="en-US" sz="2600" dirty="0">
                <a:effectLst/>
              </a:rPr>
              <a:t>Based on the values at the vertices, map the cell to one of the 15 cases </a:t>
            </a:r>
          </a:p>
          <a:p>
            <a:r>
              <a:rPr lang="en-US" sz="2600" dirty="0">
                <a:effectLst/>
              </a:rPr>
              <a:t>Perform a table lookup to see what edges have intersections </a:t>
            </a:r>
          </a:p>
          <a:p>
            <a:endParaRPr lang="en-US" sz="2600" dirty="0">
              <a:effectLst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D65E2F1-24B6-61FB-ADC2-09B5E95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000855"/>
            <a:ext cx="5101219" cy="12278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0233013-1EEF-CC9D-2CAD-DA583586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49" y="2554894"/>
            <a:ext cx="4631473" cy="3922699"/>
          </a:xfrm>
          <a:prstGeom prst="rect">
            <a:avLst/>
          </a:prstGeom>
        </p:spPr>
      </p:pic>
      <p:pic>
        <p:nvPicPr>
          <p:cNvPr id="11" name="Picture 10" descr="Chart, diagram, schematic&#10;&#10;Description automatically generated">
            <a:extLst>
              <a:ext uri="{FF2B5EF4-FFF2-40B4-BE49-F238E27FC236}">
                <a16:creationId xmlns:a16="http://schemas.microsoft.com/office/drawing/2014/main" id="{27339760-8202-1790-B119-D264CEE4A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178" y="2384655"/>
            <a:ext cx="2895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0B6DC-CE9F-A60E-A24B-EA1EFBEA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629E-64F2-D304-B27F-A34FC8DC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59736-CD77-D655-1229-FC2AE550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6419"/>
            <a:ext cx="10368777" cy="205258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Perform linear interpolation to compute the intersection points at the edges </a:t>
            </a:r>
          </a:p>
          <a:p>
            <a:r>
              <a:rPr lang="en-US" dirty="0">
                <a:effectLst/>
              </a:rPr>
              <a:t>Connect the points to form surface patches</a:t>
            </a:r>
          </a:p>
          <a:p>
            <a:r>
              <a:rPr lang="en-US" dirty="0"/>
              <a:t>Sequentially scan through the cells – row by row, layer by layer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sz="2600" dirty="0">
              <a:effectLst/>
            </a:endParaRPr>
          </a:p>
        </p:txBody>
      </p:sp>
      <p:pic>
        <p:nvPicPr>
          <p:cNvPr id="6" name="Picture 5" descr="A black and white grid&#10;&#10;Description automatically generated">
            <a:extLst>
              <a:ext uri="{FF2B5EF4-FFF2-40B4-BE49-F238E27FC236}">
                <a16:creationId xmlns:a16="http://schemas.microsoft.com/office/drawing/2014/main" id="{B2F56BC5-4C2F-DACF-25DB-A0F70BB7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17" y="3540212"/>
            <a:ext cx="6108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22AB-1170-AE4A-66FE-8ED68F4D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in Marching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81A0-2E61-AF44-1206-3585C34E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2" y="4888128"/>
            <a:ext cx="10939269" cy="576419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Arbitrarily choosing marching cubes cases leads to holes in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isosurface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05748E34-30D0-D014-4373-7DF9E508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1" y="1409094"/>
            <a:ext cx="6197600" cy="3124200"/>
          </a:xfrm>
          <a:prstGeom prst="rect">
            <a:avLst/>
          </a:prstGeom>
        </p:spPr>
      </p:pic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AC55C5AE-4B78-3587-5918-4CB0F363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43" y="1478944"/>
            <a:ext cx="5283200" cy="2984500"/>
          </a:xfrm>
          <a:prstGeom prst="rect">
            <a:avLst/>
          </a:prstGeom>
        </p:spPr>
      </p:pic>
      <p:pic>
        <p:nvPicPr>
          <p:cNvPr id="1026" name="Picture 2" descr="page186image35128128">
            <a:extLst>
              <a:ext uri="{FF2B5EF4-FFF2-40B4-BE49-F238E27FC236}">
                <a16:creationId xmlns:a16="http://schemas.microsoft.com/office/drawing/2014/main" id="{12466C15-CAC7-2297-1B34-5E2EDAF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92075"/>
            <a:ext cx="20955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86image35128128">
            <a:extLst>
              <a:ext uri="{FF2B5EF4-FFF2-40B4-BE49-F238E27FC236}">
                <a16:creationId xmlns:a16="http://schemas.microsoft.com/office/drawing/2014/main" id="{604D96A4-FE07-8744-96D3-D83D648A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" y="1833778"/>
            <a:ext cx="20955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4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22AB-1170-AE4A-66FE-8ED68F4D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81A0-2E61-AF44-1206-3585C34E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2548810"/>
          </a:xfrm>
        </p:spPr>
        <p:txBody>
          <a:bodyPr/>
          <a:lstStyle/>
          <a:p>
            <a:r>
              <a:rPr lang="en-US" dirty="0"/>
              <a:t>Use ‘Asymptotic decider’</a:t>
            </a:r>
          </a:p>
          <a:p>
            <a:pPr lvl="1"/>
            <a:r>
              <a:rPr lang="en-US" dirty="0"/>
              <a:t>Idea is similar and extends to 3D</a:t>
            </a:r>
          </a:p>
          <a:p>
            <a:pPr lvl="1"/>
            <a:r>
              <a:rPr lang="en-US" sz="2400" dirty="0"/>
              <a:t>More details can be found is the paper: “Resolving the Ambiguity in Marching Cubes” by Nielson and Hamman, IEEE VIS’91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9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5109-0A80-6E5D-BCD3-7DBD4AF9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Algorithm: Animation</a:t>
            </a:r>
          </a:p>
        </p:txBody>
      </p:sp>
      <p:pic>
        <p:nvPicPr>
          <p:cNvPr id="4" name="Online Media 3" descr="Marching Cubes Animation | Algorithms Visualized">
            <a:hlinkClick r:id="" action="ppaction://media"/>
            <a:extLst>
              <a:ext uri="{FF2B5EF4-FFF2-40B4-BE49-F238E27FC236}">
                <a16:creationId xmlns:a16="http://schemas.microsoft.com/office/drawing/2014/main" id="{41CCBECA-00AB-E87D-4365-60F858EDA98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0554" y="1053334"/>
            <a:ext cx="9667743" cy="5462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CC1D4-652E-3966-2A8D-75ED2616D6B7}"/>
              </a:ext>
            </a:extLst>
          </p:cNvPr>
          <p:cNvSpPr txBox="1"/>
          <p:nvPr/>
        </p:nvSpPr>
        <p:spPr>
          <a:xfrm>
            <a:off x="8060872" y="6550223"/>
            <a:ext cx="3837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=B_xk71YopsA</a:t>
            </a:r>
          </a:p>
        </p:txBody>
      </p:sp>
    </p:spTree>
    <p:extLst>
      <p:ext uri="{BB962C8B-B14F-4D97-AF65-F5344CB8AC3E}">
        <p14:creationId xmlns:p14="http://schemas.microsoft.com/office/powerpoint/2010/main" val="18181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D3B1-24FD-DA43-179C-C739B48C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Isocontour?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108AE94-B295-ECBE-FF5A-55F5D11A0A59}"/>
              </a:ext>
            </a:extLst>
          </p:cNvPr>
          <p:cNvSpPr txBox="1"/>
          <p:nvPr/>
        </p:nvSpPr>
        <p:spPr>
          <a:xfrm>
            <a:off x="749967" y="1213898"/>
            <a:ext cx="6215277" cy="3900426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64490" marR="17780" indent="-339725">
              <a:lnSpc>
                <a:spcPts val="3760"/>
              </a:lnSpc>
              <a:spcBef>
                <a:spcPts val="254"/>
              </a:spcBef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lang="en-US" sz="2800" spc="-15" dirty="0">
                <a:cs typeface="Calibri"/>
              </a:rPr>
              <a:t>An </a:t>
            </a:r>
            <a:r>
              <a:rPr lang="en-US" sz="2800" spc="-15" dirty="0" err="1">
                <a:cs typeface="Calibri"/>
              </a:rPr>
              <a:t>Isocontour</a:t>
            </a:r>
            <a:r>
              <a:rPr lang="en-US" sz="2800" spc="-15" dirty="0">
                <a:cs typeface="Calibri"/>
              </a:rPr>
              <a:t> is a curve(2D)/surface(3D) in a scalar field where the value of the scalar function is constant across the domain</a:t>
            </a:r>
            <a:endParaRPr sz="2400" dirty="0">
              <a:cs typeface="Calibri"/>
            </a:endParaRPr>
          </a:p>
          <a:p>
            <a:pPr marL="760095" lvl="1" indent="-283210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60730" algn="l"/>
              </a:tabLst>
            </a:pPr>
            <a:r>
              <a:rPr sz="2400" spc="5" dirty="0">
                <a:cs typeface="Calibri"/>
              </a:rPr>
              <a:t>2D:</a:t>
            </a:r>
            <a:r>
              <a:rPr sz="2400" spc="-30" dirty="0">
                <a:cs typeface="Calibri"/>
              </a:rPr>
              <a:t> </a:t>
            </a:r>
            <a:r>
              <a:rPr sz="2400" spc="5" dirty="0">
                <a:cs typeface="Calibri"/>
              </a:rPr>
              <a:t>isoline</a:t>
            </a:r>
            <a:endParaRPr sz="2400" dirty="0">
              <a:cs typeface="Calibri"/>
            </a:endParaRPr>
          </a:p>
          <a:p>
            <a:pPr marL="760095" lvl="1" indent="-283210">
              <a:lnSpc>
                <a:spcPct val="100000"/>
              </a:lnSpc>
              <a:spcBef>
                <a:spcPts val="655"/>
              </a:spcBef>
              <a:buFont typeface="Arial MT"/>
              <a:buChar char="–"/>
              <a:tabLst>
                <a:tab pos="760730" algn="l"/>
              </a:tabLst>
            </a:pPr>
            <a:r>
              <a:rPr sz="2400" spc="5" dirty="0">
                <a:cs typeface="Calibri"/>
              </a:rPr>
              <a:t>3D:</a:t>
            </a:r>
            <a:r>
              <a:rPr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I</a:t>
            </a:r>
            <a:r>
              <a:rPr sz="2400" dirty="0">
                <a:cs typeface="Calibri"/>
              </a:rPr>
              <a:t>sosurface</a:t>
            </a:r>
            <a:r>
              <a:rPr sz="2800" spc="10" dirty="0">
                <a:cs typeface="Calibri"/>
              </a:rPr>
              <a:t>	</a:t>
            </a:r>
            <a:endParaRPr lang="en-US" sz="2800" spc="10" dirty="0">
              <a:cs typeface="Calibri"/>
            </a:endParaRPr>
          </a:p>
          <a:p>
            <a:pPr marL="302895" indent="-283210">
              <a:spcBef>
                <a:spcPts val="655"/>
              </a:spcBef>
              <a:buFont typeface="Arial MT"/>
              <a:buChar char="–"/>
              <a:tabLst>
                <a:tab pos="760730" algn="l"/>
              </a:tabLst>
            </a:pPr>
            <a:r>
              <a:rPr lang="en-US" sz="2800" spc="10" dirty="0">
                <a:cs typeface="Calibri"/>
              </a:rPr>
              <a:t>A technique for analyzing and visualizing scalar field data or scalar functions</a:t>
            </a:r>
            <a:endParaRPr sz="2800" dirty="0">
              <a:cs typeface="Calibri"/>
            </a:endParaRPr>
          </a:p>
        </p:txBody>
      </p:sp>
      <p:pic>
        <p:nvPicPr>
          <p:cNvPr id="6" name="Picture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5DA90B-F3B6-5722-D704-EBEAF281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71" y="657692"/>
            <a:ext cx="2717877" cy="269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1C303-A301-A50D-1BBA-93C646EE5313}"/>
              </a:ext>
            </a:extLst>
          </p:cNvPr>
          <p:cNvSpPr txBox="1"/>
          <p:nvPr/>
        </p:nvSpPr>
        <p:spPr>
          <a:xfrm>
            <a:off x="8836404" y="450992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isocontour: Isoline</a:t>
            </a:r>
          </a:p>
        </p:txBody>
      </p:sp>
      <p:pic>
        <p:nvPicPr>
          <p:cNvPr id="10" name="Picture 9" descr="A picture containing farm machine, broccoli, vegetable&#10;&#10;Description automatically generated">
            <a:extLst>
              <a:ext uri="{FF2B5EF4-FFF2-40B4-BE49-F238E27FC236}">
                <a16:creationId xmlns:a16="http://schemas.microsoft.com/office/drawing/2014/main" id="{2AA3DEC4-0CDE-6B02-07C1-6C6493E1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8" y="3307255"/>
            <a:ext cx="4001881" cy="2807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0930B-45E6-741A-EB60-0D4130B3B7A0}"/>
              </a:ext>
            </a:extLst>
          </p:cNvPr>
          <p:cNvSpPr txBox="1"/>
          <p:nvPr/>
        </p:nvSpPr>
        <p:spPr>
          <a:xfrm>
            <a:off x="8836404" y="5745213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isocontour: Isosurface</a:t>
            </a:r>
          </a:p>
        </p:txBody>
      </p:sp>
    </p:spTree>
    <p:extLst>
      <p:ext uri="{BB962C8B-B14F-4D97-AF65-F5344CB8AC3E}">
        <p14:creationId xmlns:p14="http://schemas.microsoft.com/office/powerpoint/2010/main" val="26938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C496-7BDE-23D5-2380-0E699D0D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Isocontour: Isobar – Lines with Equal Pressure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83FB0838-379A-97F3-4C37-EAC04ADA5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228" y="1242548"/>
            <a:ext cx="8853310" cy="49799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C84D6-5F9B-692B-B259-50BDFCA6B0E3}"/>
              </a:ext>
            </a:extLst>
          </p:cNvPr>
          <p:cNvSpPr txBox="1"/>
          <p:nvPr/>
        </p:nvSpPr>
        <p:spPr>
          <a:xfrm>
            <a:off x="9196968" y="6581001"/>
            <a:ext cx="2623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www.newscentermaine.com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898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C496-7BDE-23D5-2380-0E699D0D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F92A-4417-67B5-02EB-98746C713B87}"/>
              </a:ext>
            </a:extLst>
          </p:cNvPr>
          <p:cNvSpPr txBox="1"/>
          <p:nvPr/>
        </p:nvSpPr>
        <p:spPr>
          <a:xfrm>
            <a:off x="6542977" y="6568423"/>
            <a:ext cx="5422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web.cs.ucdavis.edu</a:t>
            </a:r>
            <a:r>
              <a:rPr lang="en-US" sz="1200" dirty="0"/>
              <a:t>/~</a:t>
            </a:r>
            <a:r>
              <a:rPr lang="en-US" sz="1200" dirty="0" err="1"/>
              <a:t>okreylos</a:t>
            </a:r>
            <a:r>
              <a:rPr lang="en-US" sz="1200" dirty="0"/>
              <a:t>/</a:t>
            </a:r>
            <a:r>
              <a:rPr lang="en-US" sz="1200" dirty="0" err="1"/>
              <a:t>PhDStudies</a:t>
            </a:r>
            <a:r>
              <a:rPr lang="en-US" sz="1200" dirty="0"/>
              <a:t>/Spring2000/ECS277/</a:t>
            </a:r>
            <a:r>
              <a:rPr lang="en-US" sz="1200" dirty="0" err="1"/>
              <a:t>FootIso.png</a:t>
            </a:r>
            <a:endParaRPr lang="en-US" sz="1200" dirty="0"/>
          </a:p>
        </p:txBody>
      </p:sp>
      <p:pic>
        <p:nvPicPr>
          <p:cNvPr id="10" name="Picture 9" descr="A picture containing plant, handwear&#10;&#10;Description automatically generated">
            <a:extLst>
              <a:ext uri="{FF2B5EF4-FFF2-40B4-BE49-F238E27FC236}">
                <a16:creationId xmlns:a16="http://schemas.microsoft.com/office/drawing/2014/main" id="{79303370-5AE8-ABC5-442A-D0FCE914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425" y="1204331"/>
            <a:ext cx="6367347" cy="4775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CAA98B-79BF-4167-9117-685DF41CA446}"/>
              </a:ext>
            </a:extLst>
          </p:cNvPr>
          <p:cNvSpPr txBox="1"/>
          <p:nvPr/>
        </p:nvSpPr>
        <p:spPr>
          <a:xfrm>
            <a:off x="574418" y="1465929"/>
            <a:ext cx="4858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Application in Medical Science:</a:t>
            </a:r>
          </a:p>
          <a:p>
            <a:r>
              <a:rPr lang="en-US" sz="2800" dirty="0" err="1"/>
              <a:t>Isosurface</a:t>
            </a:r>
            <a:r>
              <a:rPr lang="en-US" sz="2800" dirty="0"/>
              <a:t> of bone and skin</a:t>
            </a:r>
          </a:p>
        </p:txBody>
      </p:sp>
    </p:spTree>
    <p:extLst>
      <p:ext uri="{BB962C8B-B14F-4D97-AF65-F5344CB8AC3E}">
        <p14:creationId xmlns:p14="http://schemas.microsoft.com/office/powerpoint/2010/main" val="108133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4FBD-EC6A-A693-5D4A-E6521785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Isocontour</a:t>
            </a:r>
          </a:p>
        </p:txBody>
      </p:sp>
      <p:pic>
        <p:nvPicPr>
          <p:cNvPr id="9" name="Content Placeholder 8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909AE861-2395-30C6-551C-2547A946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555" y="1743263"/>
            <a:ext cx="3429854" cy="3371474"/>
          </a:xfrm>
        </p:spPr>
      </p:pic>
      <p:pic>
        <p:nvPicPr>
          <p:cNvPr id="11" name="Picture 10" descr="A close-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42A6B512-F248-8FA3-1AB0-BAC575BB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05" y="1743262"/>
            <a:ext cx="3378710" cy="3371475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0A169890-141D-E806-373A-46CAA29A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408" y="1381850"/>
            <a:ext cx="3429853" cy="45508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0F582F-C19C-8DCE-27DE-1B16B9BBB255}"/>
              </a:ext>
            </a:extLst>
          </p:cNvPr>
          <p:cNvCxnSpPr>
            <a:cxnSpLocks/>
          </p:cNvCxnSpPr>
          <p:nvPr/>
        </p:nvCxnSpPr>
        <p:spPr>
          <a:xfrm flipV="1">
            <a:off x="5397190" y="1381850"/>
            <a:ext cx="2676218" cy="353026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4520E-1118-6582-6BEB-F456048ECF2C}"/>
              </a:ext>
            </a:extLst>
          </p:cNvPr>
          <p:cNvCxnSpPr>
            <a:cxnSpLocks/>
          </p:cNvCxnSpPr>
          <p:nvPr/>
        </p:nvCxnSpPr>
        <p:spPr>
          <a:xfrm>
            <a:off x="5397190" y="5001587"/>
            <a:ext cx="2676218" cy="60045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2A5E25-D2F1-DCF7-3B0C-B26365EF4CFB}"/>
              </a:ext>
            </a:extLst>
          </p:cNvPr>
          <p:cNvSpPr txBox="1"/>
          <p:nvPr/>
        </p:nvSpPr>
        <p:spPr>
          <a:xfrm>
            <a:off x="3887409" y="5651037"/>
            <a:ext cx="3898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Isocontour (Isobar) at Pressure=250</a:t>
            </a:r>
          </a:p>
        </p:txBody>
      </p:sp>
    </p:spTree>
    <p:extLst>
      <p:ext uri="{BB962C8B-B14F-4D97-AF65-F5344CB8AC3E}">
        <p14:creationId xmlns:p14="http://schemas.microsoft.com/office/powerpoint/2010/main" val="41225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9901</TotalTime>
  <Words>2390</Words>
  <Application>Microsoft Macintosh PowerPoint</Application>
  <PresentationFormat>Widescreen</PresentationFormat>
  <Paragraphs>363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MT</vt:lpstr>
      <vt:lpstr>Calibri</vt:lpstr>
      <vt:lpstr>Calibri Light</vt:lpstr>
      <vt:lpstr>Helvetica</vt:lpstr>
      <vt:lpstr>Times New Roman</vt:lpstr>
      <vt:lpstr>Office Theme 2013 - 2022</vt:lpstr>
      <vt:lpstr>Big Data Visual Analytics (CS 661)</vt:lpstr>
      <vt:lpstr>PowerPoint Presentation</vt:lpstr>
      <vt:lpstr>Acknowledgements</vt:lpstr>
      <vt:lpstr>VTK Examples</vt:lpstr>
      <vt:lpstr>Isocontour Algorithm (2D and 3D)</vt:lpstr>
      <vt:lpstr>What is an Isocontour?</vt:lpstr>
      <vt:lpstr>Isocontour: Isobar – Lines with Equal Pressure</vt:lpstr>
      <vt:lpstr>Isocontour</vt:lpstr>
      <vt:lpstr>Isocontour</vt:lpstr>
      <vt:lpstr>Isocontour Demo with ParaView</vt:lpstr>
      <vt:lpstr>Isocontour also Known As ‘Level Set’</vt:lpstr>
      <vt:lpstr>Scalar Data </vt:lpstr>
      <vt:lpstr>2D Isocontour Extraction</vt:lpstr>
      <vt:lpstr>2D Isocontour Extraction</vt:lpstr>
      <vt:lpstr>2D Isocontour Extraction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2D Isocontour Extraction: Marching Squares</vt:lpstr>
      <vt:lpstr>Isocontour in a 2D Cell</vt:lpstr>
      <vt:lpstr>Isocontouring by Linear Interpolation</vt:lpstr>
      <vt:lpstr>Step 1: Identify Edges</vt:lpstr>
      <vt:lpstr>Step 2: Compute Intersection</vt:lpstr>
      <vt:lpstr>Step 3: Connect the Dots</vt:lpstr>
      <vt:lpstr>Isocontour Cases</vt:lpstr>
      <vt:lpstr>Unique Topological Cases</vt:lpstr>
      <vt:lpstr>Putting it All Together</vt:lpstr>
      <vt:lpstr>Dealing with Ambiguous Cases</vt:lpstr>
      <vt:lpstr>Dealing with Ambiguous Cases</vt:lpstr>
      <vt:lpstr>Dealing with Ambiguous Cases</vt:lpstr>
      <vt:lpstr>3D Isocontour: Isosurface</vt:lpstr>
      <vt:lpstr>Tetrahedral Cell</vt:lpstr>
      <vt:lpstr>Tetrahedral Cell: Case 1</vt:lpstr>
      <vt:lpstr>Tetrahedral Cell: Case 2</vt:lpstr>
      <vt:lpstr>Tetrahedral Cell: Case 2</vt:lpstr>
      <vt:lpstr>Tetrahedral Cell: Case 2</vt:lpstr>
      <vt:lpstr>Tetrahedral Cell: Case 2</vt:lpstr>
      <vt:lpstr>Tetrahedral Cell: Case 3</vt:lpstr>
      <vt:lpstr>Tetrahedral Cell: Case 3</vt:lpstr>
      <vt:lpstr>Tetrahedral Cell: Case 3</vt:lpstr>
      <vt:lpstr>Tetrahedral Cell: Case 3</vt:lpstr>
      <vt:lpstr>3D Isocontour: Cube/Rectangular Cells</vt:lpstr>
      <vt:lpstr>3D Isocontour: Cube/Rectangular Cells</vt:lpstr>
      <vt:lpstr>Case Reduction</vt:lpstr>
      <vt:lpstr>3D Isosurface Unique Cases</vt:lpstr>
      <vt:lpstr>VTK Demo: Marching Cubes Cases</vt:lpstr>
      <vt:lpstr>Marching Cubes Algorithm</vt:lpstr>
      <vt:lpstr>Marching Cubes Algorithm</vt:lpstr>
      <vt:lpstr>Marching Cubes Algorithm</vt:lpstr>
      <vt:lpstr>Ambiguity in Marching Cubes</vt:lpstr>
      <vt:lpstr>Dealing With Ambiguity</vt:lpstr>
      <vt:lpstr>Marching Cubes Algorithm: Animation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465</cp:revision>
  <dcterms:created xsi:type="dcterms:W3CDTF">2022-12-20T07:20:52Z</dcterms:created>
  <dcterms:modified xsi:type="dcterms:W3CDTF">2024-01-25T06:37:52Z</dcterms:modified>
</cp:coreProperties>
</file>